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Lst>
  <p:notesMasterIdLst>
    <p:notesMasterId r:id="rId88"/>
  </p:notesMasterIdLst>
  <p:sldIdLst>
    <p:sldId id="256" r:id="rId13"/>
    <p:sldId id="257" r:id="rId14"/>
    <p:sldId id="260" r:id="rId15"/>
    <p:sldId id="281" r:id="rId16"/>
    <p:sldId id="283" r:id="rId17"/>
    <p:sldId id="277" r:id="rId18"/>
    <p:sldId id="276" r:id="rId19"/>
    <p:sldId id="261" r:id="rId20"/>
    <p:sldId id="267" r:id="rId21"/>
    <p:sldId id="269" r:id="rId22"/>
    <p:sldId id="271" r:id="rId23"/>
    <p:sldId id="278" r:id="rId24"/>
    <p:sldId id="286" r:id="rId25"/>
    <p:sldId id="288" r:id="rId26"/>
    <p:sldId id="287" r:id="rId27"/>
    <p:sldId id="293" r:id="rId28"/>
    <p:sldId id="292" r:id="rId29"/>
    <p:sldId id="297" r:id="rId30"/>
    <p:sldId id="300" r:id="rId31"/>
    <p:sldId id="299" r:id="rId32"/>
    <p:sldId id="301" r:id="rId33"/>
    <p:sldId id="259" r:id="rId34"/>
    <p:sldId id="306" r:id="rId35"/>
    <p:sldId id="387" r:id="rId36"/>
    <p:sldId id="308" r:id="rId37"/>
    <p:sldId id="309" r:id="rId38"/>
    <p:sldId id="311" r:id="rId39"/>
    <p:sldId id="313" r:id="rId40"/>
    <p:sldId id="314" r:id="rId41"/>
    <p:sldId id="316"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4" r:id="rId57"/>
    <p:sldId id="339" r:id="rId58"/>
    <p:sldId id="346" r:id="rId59"/>
    <p:sldId id="336" r:id="rId60"/>
    <p:sldId id="344" r:id="rId61"/>
    <p:sldId id="345" r:id="rId62"/>
    <p:sldId id="348" r:id="rId63"/>
    <p:sldId id="350" r:id="rId64"/>
    <p:sldId id="351" r:id="rId65"/>
    <p:sldId id="353" r:id="rId66"/>
    <p:sldId id="356" r:id="rId67"/>
    <p:sldId id="358" r:id="rId68"/>
    <p:sldId id="360" r:id="rId69"/>
    <p:sldId id="361" r:id="rId70"/>
    <p:sldId id="363" r:id="rId71"/>
    <p:sldId id="365" r:id="rId72"/>
    <p:sldId id="367" r:id="rId73"/>
    <p:sldId id="368" r:id="rId74"/>
    <p:sldId id="370" r:id="rId75"/>
    <p:sldId id="371" r:id="rId76"/>
    <p:sldId id="372" r:id="rId77"/>
    <p:sldId id="374" r:id="rId78"/>
    <p:sldId id="375" r:id="rId79"/>
    <p:sldId id="376" r:id="rId80"/>
    <p:sldId id="378" r:id="rId81"/>
    <p:sldId id="379" r:id="rId82"/>
    <p:sldId id="380" r:id="rId83"/>
    <p:sldId id="381" r:id="rId84"/>
    <p:sldId id="383" r:id="rId85"/>
    <p:sldId id="384" r:id="rId86"/>
    <p:sldId id="385" r:id="rId87"/>
  </p:sldIdLst>
  <p:sldSz cx="9144000" cy="6858000" type="screen4x3"/>
  <p:notesSz cx="6858000" cy="9144000"/>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97B48-F8B4-4E1B-B2D9-253B8D222F5E}" type="datetimeFigureOut">
              <a:rPr lang="en-US" smtClean="0"/>
              <a:t>2/19/2016</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7EF5C7-F841-4D84-BB29-707D16388FA8}" type="slidenum">
              <a:rPr lang="en-US" smtClean="0"/>
              <a:t>‹#›</a:t>
            </a:fld>
            <a:endParaRPr lang="en-US"/>
          </a:p>
        </p:txBody>
      </p:sp>
    </p:spTree>
    <p:extLst>
      <p:ext uri="{BB962C8B-B14F-4D97-AF65-F5344CB8AC3E}">
        <p14:creationId xmlns:p14="http://schemas.microsoft.com/office/powerpoint/2010/main" val="3864589450"/>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err="1" smtClean="0"/>
              <a:t>Dünya</a:t>
            </a:r>
            <a:r>
              <a:rPr lang="en-US" dirty="0" smtClean="0"/>
              <a:t> </a:t>
            </a:r>
            <a:r>
              <a:rPr lang="en-US" dirty="0" err="1" smtClean="0"/>
              <a:t>Sağlık</a:t>
            </a:r>
            <a:r>
              <a:rPr lang="en-US" dirty="0" smtClean="0"/>
              <a:t> </a:t>
            </a:r>
            <a:r>
              <a:rPr lang="en-US" dirty="0" err="1" smtClean="0"/>
              <a:t>Örgütü’nün</a:t>
            </a:r>
            <a:r>
              <a:rPr lang="en-US" dirty="0" smtClean="0"/>
              <a:t> </a:t>
            </a:r>
            <a:r>
              <a:rPr lang="en-US" dirty="0" err="1" smtClean="0"/>
              <a:t>tahminlerine</a:t>
            </a:r>
            <a:r>
              <a:rPr lang="en-US" dirty="0" smtClean="0"/>
              <a:t> </a:t>
            </a:r>
            <a:r>
              <a:rPr lang="en-US" dirty="0" err="1" smtClean="0"/>
              <a:t>göre</a:t>
            </a:r>
            <a:r>
              <a:rPr lang="en-US" dirty="0" smtClean="0"/>
              <a:t>, </a:t>
            </a:r>
            <a:r>
              <a:rPr lang="en-US" dirty="0" err="1" smtClean="0"/>
              <a:t>ilaçların</a:t>
            </a:r>
            <a:r>
              <a:rPr lang="en-US" dirty="0" smtClean="0"/>
              <a:t> % 50′sinden </a:t>
            </a:r>
            <a:r>
              <a:rPr lang="en-US" dirty="0" err="1" smtClean="0"/>
              <a:t>fazlası</a:t>
            </a:r>
            <a:r>
              <a:rPr lang="en-US" dirty="0" smtClean="0"/>
              <a:t> </a:t>
            </a:r>
            <a:r>
              <a:rPr lang="en-US" dirty="0" err="1" smtClean="0"/>
              <a:t>uygun</a:t>
            </a:r>
            <a:r>
              <a:rPr lang="en-US" dirty="0" smtClean="0"/>
              <a:t> </a:t>
            </a:r>
            <a:r>
              <a:rPr lang="en-US" dirty="0" err="1" smtClean="0"/>
              <a:t>olmayan</a:t>
            </a:r>
            <a:r>
              <a:rPr lang="en-US" dirty="0" smtClean="0"/>
              <a:t> </a:t>
            </a:r>
            <a:r>
              <a:rPr lang="en-US" dirty="0" err="1" smtClean="0"/>
              <a:t>şekilde</a:t>
            </a:r>
            <a:r>
              <a:rPr lang="en-US" dirty="0" smtClean="0"/>
              <a:t> </a:t>
            </a:r>
            <a:r>
              <a:rPr lang="en-US" dirty="0" err="1" smtClean="0"/>
              <a:t>reçetelenmekte</a:t>
            </a:r>
            <a:r>
              <a:rPr lang="en-US" dirty="0" smtClean="0"/>
              <a:t>, </a:t>
            </a:r>
            <a:r>
              <a:rPr lang="en-US" dirty="0" err="1" smtClean="0"/>
              <a:t>temin</a:t>
            </a:r>
            <a:r>
              <a:rPr lang="en-US" dirty="0" smtClean="0"/>
              <a:t> </a:t>
            </a:r>
            <a:r>
              <a:rPr lang="en-US" dirty="0" err="1" smtClean="0"/>
              <a:t>edilmekte</a:t>
            </a:r>
            <a:r>
              <a:rPr lang="en-US" dirty="0" smtClean="0"/>
              <a:t> </a:t>
            </a:r>
            <a:r>
              <a:rPr lang="en-US" dirty="0" err="1" smtClean="0"/>
              <a:t>veya</a:t>
            </a:r>
            <a:r>
              <a:rPr lang="en-US" dirty="0" smtClean="0"/>
              <a:t> </a:t>
            </a:r>
            <a:r>
              <a:rPr lang="en-US" dirty="0" err="1" smtClean="0"/>
              <a:t>satılmaktadır</a:t>
            </a:r>
            <a:endParaRPr lang="en-US" dirty="0"/>
          </a:p>
        </p:txBody>
      </p:sp>
      <p:sp>
        <p:nvSpPr>
          <p:cNvPr id="4" name="Slayt Numarası Yer Tutucusu 3"/>
          <p:cNvSpPr>
            <a:spLocks noGrp="1"/>
          </p:cNvSpPr>
          <p:nvPr>
            <p:ph type="sldNum" sz="quarter" idx="10"/>
          </p:nvPr>
        </p:nvSpPr>
        <p:spPr/>
        <p:txBody>
          <a:bodyPr/>
          <a:lstStyle/>
          <a:p>
            <a:fld id="{577EF5C7-F841-4D84-BB29-707D16388FA8}" type="slidenum">
              <a:rPr lang="en-US" smtClean="0"/>
              <a:t>3</a:t>
            </a:fld>
            <a:endParaRPr lang="en-US"/>
          </a:p>
        </p:txBody>
      </p:sp>
    </p:spTree>
    <p:extLst>
      <p:ext uri="{BB962C8B-B14F-4D97-AF65-F5344CB8AC3E}">
        <p14:creationId xmlns:p14="http://schemas.microsoft.com/office/powerpoint/2010/main" val="429308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err="1" smtClean="0"/>
              <a:t>Akılcı</a:t>
            </a:r>
            <a:r>
              <a:rPr lang="en-US" dirty="0" smtClean="0"/>
              <a:t> </a:t>
            </a:r>
            <a:r>
              <a:rPr lang="en-US" dirty="0" err="1" smtClean="0"/>
              <a:t>İlaç</a:t>
            </a:r>
            <a:r>
              <a:rPr lang="en-US" dirty="0" smtClean="0"/>
              <a:t> </a:t>
            </a:r>
            <a:r>
              <a:rPr lang="en-US" dirty="0" err="1" smtClean="0"/>
              <a:t>Kullanımının</a:t>
            </a:r>
            <a:r>
              <a:rPr lang="en-US" dirty="0" smtClean="0"/>
              <a:t> </a:t>
            </a:r>
            <a:r>
              <a:rPr lang="en-US" dirty="0" err="1" smtClean="0"/>
              <a:t>sağlanması</a:t>
            </a:r>
            <a:r>
              <a:rPr lang="en-US" dirty="0" smtClean="0"/>
              <a:t> </a:t>
            </a:r>
            <a:r>
              <a:rPr lang="en-US" dirty="0" err="1" smtClean="0"/>
              <a:t>konusunda</a:t>
            </a:r>
            <a:r>
              <a:rPr lang="en-US" dirty="0" smtClean="0"/>
              <a:t> </a:t>
            </a:r>
            <a:r>
              <a:rPr lang="en-US" dirty="0" err="1" smtClean="0"/>
              <a:t>farkındalığın</a:t>
            </a:r>
            <a:r>
              <a:rPr lang="en-US" dirty="0" smtClean="0"/>
              <a:t> </a:t>
            </a:r>
            <a:r>
              <a:rPr lang="en-US" dirty="0" err="1" smtClean="0"/>
              <a:t>oluşturulması</a:t>
            </a:r>
            <a:r>
              <a:rPr lang="en-US" dirty="0" smtClean="0"/>
              <a:t> </a:t>
            </a:r>
            <a:r>
              <a:rPr lang="en-US" dirty="0" err="1" smtClean="0"/>
              <a:t>ve</a:t>
            </a:r>
            <a:r>
              <a:rPr lang="en-US" dirty="0" smtClean="0"/>
              <a:t> </a:t>
            </a:r>
            <a:r>
              <a:rPr lang="en-US" dirty="0" err="1" smtClean="0"/>
              <a:t>toplum</a:t>
            </a:r>
            <a:r>
              <a:rPr lang="en-US" dirty="0" smtClean="0"/>
              <a:t> </a:t>
            </a:r>
            <a:r>
              <a:rPr lang="en-US" dirty="0" err="1" smtClean="0"/>
              <a:t>bilincinin</a:t>
            </a:r>
            <a:r>
              <a:rPr lang="en-US" dirty="0" smtClean="0"/>
              <a:t> </a:t>
            </a:r>
            <a:r>
              <a:rPr lang="en-US" dirty="0" err="1" smtClean="0"/>
              <a:t>artırılmasında</a:t>
            </a:r>
            <a:r>
              <a:rPr lang="en-US" dirty="0" smtClean="0"/>
              <a:t> </a:t>
            </a:r>
            <a:r>
              <a:rPr lang="en-US" dirty="0" err="1" smtClean="0"/>
              <a:t>hekim</a:t>
            </a:r>
            <a:r>
              <a:rPr lang="en-US" dirty="0" smtClean="0"/>
              <a:t>, </a:t>
            </a:r>
            <a:r>
              <a:rPr lang="en-US" dirty="0" err="1" smtClean="0"/>
              <a:t>eczacı</a:t>
            </a:r>
            <a:r>
              <a:rPr lang="en-US" dirty="0" smtClean="0"/>
              <a:t>,  </a:t>
            </a:r>
            <a:r>
              <a:rPr lang="en-US" dirty="0" err="1" smtClean="0"/>
              <a:t>hemşire</a:t>
            </a:r>
            <a:r>
              <a:rPr lang="en-US" dirty="0" smtClean="0"/>
              <a:t>, </a:t>
            </a:r>
            <a:r>
              <a:rPr lang="en-US" dirty="0" err="1" smtClean="0"/>
              <a:t>diğer</a:t>
            </a:r>
            <a:r>
              <a:rPr lang="en-US" dirty="0" smtClean="0"/>
              <a:t> </a:t>
            </a:r>
            <a:r>
              <a:rPr lang="en-US" dirty="0" err="1" smtClean="0"/>
              <a:t>sağlık</a:t>
            </a:r>
            <a:r>
              <a:rPr lang="en-US" dirty="0" smtClean="0"/>
              <a:t> </a:t>
            </a:r>
            <a:r>
              <a:rPr lang="en-US" dirty="0" err="1" smtClean="0"/>
              <a:t>personeli</a:t>
            </a:r>
            <a:r>
              <a:rPr lang="en-US" dirty="0" smtClean="0"/>
              <a:t>, hasta/ hasta </a:t>
            </a:r>
            <a:r>
              <a:rPr lang="en-US" dirty="0" err="1" smtClean="0"/>
              <a:t>yakını</a:t>
            </a:r>
            <a:r>
              <a:rPr lang="en-US" dirty="0" smtClean="0"/>
              <a:t>, </a:t>
            </a:r>
            <a:r>
              <a:rPr lang="en-US" dirty="0" err="1" smtClean="0"/>
              <a:t>sektör</a:t>
            </a:r>
            <a:r>
              <a:rPr lang="en-US" dirty="0" smtClean="0"/>
              <a:t>, </a:t>
            </a:r>
            <a:r>
              <a:rPr lang="en-US" dirty="0" err="1" smtClean="0"/>
              <a:t>düzenleyici</a:t>
            </a:r>
            <a:r>
              <a:rPr lang="en-US" dirty="0" smtClean="0"/>
              <a:t> </a:t>
            </a:r>
            <a:r>
              <a:rPr lang="en-US" dirty="0" err="1" smtClean="0"/>
              <a:t>otorite</a:t>
            </a:r>
            <a:r>
              <a:rPr lang="en-US" dirty="0" smtClean="0"/>
              <a:t>, </a:t>
            </a:r>
            <a:r>
              <a:rPr lang="en-US" dirty="0" err="1" smtClean="0"/>
              <a:t>meslek</a:t>
            </a:r>
            <a:r>
              <a:rPr lang="en-US" dirty="0" smtClean="0"/>
              <a:t> </a:t>
            </a:r>
            <a:r>
              <a:rPr lang="en-US" dirty="0" err="1" smtClean="0"/>
              <a:t>örgütleri</a:t>
            </a:r>
            <a:r>
              <a:rPr lang="en-US" dirty="0" smtClean="0"/>
              <a:t> </a:t>
            </a:r>
            <a:r>
              <a:rPr lang="en-US" dirty="0" err="1" smtClean="0"/>
              <a:t>ve</a:t>
            </a:r>
            <a:r>
              <a:rPr lang="en-US" dirty="0" smtClean="0"/>
              <a:t> </a:t>
            </a:r>
            <a:r>
              <a:rPr lang="en-US" dirty="0" err="1" smtClean="0"/>
              <a:t>diğer</a:t>
            </a:r>
            <a:r>
              <a:rPr lang="en-US" dirty="0" smtClean="0"/>
              <a:t> (</a:t>
            </a:r>
            <a:r>
              <a:rPr lang="en-US" dirty="0" err="1" smtClean="0"/>
              <a:t>Medya</a:t>
            </a:r>
            <a:r>
              <a:rPr lang="en-US" dirty="0" smtClean="0"/>
              <a:t>, </a:t>
            </a:r>
            <a:r>
              <a:rPr lang="en-US" dirty="0" err="1" smtClean="0"/>
              <a:t>Akademi</a:t>
            </a:r>
            <a:r>
              <a:rPr lang="en-US" dirty="0" smtClean="0"/>
              <a:t> vb.) </a:t>
            </a:r>
            <a:r>
              <a:rPr lang="en-US" dirty="0" err="1" smtClean="0"/>
              <a:t>gruplar</a:t>
            </a:r>
            <a:r>
              <a:rPr lang="en-US" dirty="0" smtClean="0"/>
              <a:t> </a:t>
            </a:r>
            <a:r>
              <a:rPr lang="en-US" dirty="0" err="1" smtClean="0"/>
              <a:t>sorumluluk</a:t>
            </a:r>
            <a:r>
              <a:rPr lang="en-US" dirty="0" smtClean="0"/>
              <a:t> </a:t>
            </a:r>
            <a:r>
              <a:rPr lang="en-US" dirty="0" err="1" smtClean="0"/>
              <a:t>sahibi</a:t>
            </a:r>
            <a:r>
              <a:rPr lang="en-US" dirty="0" smtClean="0"/>
              <a:t> </a:t>
            </a:r>
            <a:r>
              <a:rPr lang="en-US" dirty="0" err="1" smtClean="0"/>
              <a:t>taraflar</a:t>
            </a:r>
            <a:r>
              <a:rPr lang="en-US" dirty="0" smtClean="0"/>
              <a:t> </a:t>
            </a:r>
            <a:r>
              <a:rPr lang="en-US" dirty="0" err="1" smtClean="0"/>
              <a:t>olarak</a:t>
            </a:r>
            <a:r>
              <a:rPr lang="en-US" dirty="0" smtClean="0"/>
              <a:t> </a:t>
            </a:r>
            <a:r>
              <a:rPr lang="en-US" dirty="0" err="1" smtClean="0"/>
              <a:t>sayılabilir</a:t>
            </a:r>
            <a:r>
              <a:rPr lang="en-US" dirty="0" smtClean="0"/>
              <a:t>.</a:t>
            </a:r>
            <a:endParaRPr lang="en-US" dirty="0"/>
          </a:p>
        </p:txBody>
      </p:sp>
      <p:sp>
        <p:nvSpPr>
          <p:cNvPr id="4" name="Slayt Numarası Yer Tutucusu 3"/>
          <p:cNvSpPr>
            <a:spLocks noGrp="1"/>
          </p:cNvSpPr>
          <p:nvPr>
            <p:ph type="sldNum" sz="quarter" idx="10"/>
          </p:nvPr>
        </p:nvSpPr>
        <p:spPr/>
        <p:txBody>
          <a:bodyPr/>
          <a:lstStyle/>
          <a:p>
            <a:fld id="{577EF5C7-F841-4D84-BB29-707D16388FA8}" type="slidenum">
              <a:rPr lang="en-US" smtClean="0"/>
              <a:t>8</a:t>
            </a:fld>
            <a:endParaRPr lang="en-US"/>
          </a:p>
        </p:txBody>
      </p:sp>
    </p:spTree>
    <p:extLst>
      <p:ext uri="{BB962C8B-B14F-4D97-AF65-F5344CB8AC3E}">
        <p14:creationId xmlns:p14="http://schemas.microsoft.com/office/powerpoint/2010/main" val="206975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577EF5C7-F841-4D84-BB29-707D16388FA8}" type="slidenum">
              <a:rPr lang="en-US" smtClean="0"/>
              <a:t>9</a:t>
            </a:fld>
            <a:endParaRPr lang="en-US"/>
          </a:p>
        </p:txBody>
      </p:sp>
    </p:spTree>
    <p:extLst>
      <p:ext uri="{BB962C8B-B14F-4D97-AF65-F5344CB8AC3E}">
        <p14:creationId xmlns:p14="http://schemas.microsoft.com/office/powerpoint/2010/main" val="206975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577EF5C7-F841-4D84-BB29-707D16388FA8}"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6975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577EF5C7-F841-4D84-BB29-707D16388FA8}"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6975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577EF5C7-F841-4D84-BB29-707D16388FA8}"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69758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solidFill>
                  <a:prstClr val="black"/>
                </a:solidFill>
              </a:rPr>
              <a:pPr/>
              <a:t>15</a:t>
            </a:fld>
            <a:endParaRPr lang="en-GB">
              <a:solidFill>
                <a:prstClr val="black"/>
              </a:solidFill>
            </a:endParaRPr>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dirty="0"/>
              <a:t>
Treatment pathways for patients with active systemic features and varying degrees of synovitis. The Task Force Panel was asked to consider the treatments among patients with active systemic features and a physician global assessment (MD global) of &lt;5 or ≥5 on a 10‐point numerical rating scale (0–10 visual analog scale, where 0 = no disease activity and 10 = the most severe) and by active joint count (AJC; 0 joints, 1–4 joints, or &gt;4 joints). If a recommendation is noted to be irrespective of the AJC or MD global, the recommendation was for children with an AJC ≥0 or an MD global &gt;0, respectively. Adjunct systemic glucocorticoids (GCs) and/or intraarticular GCs may be added at any point. Children may qualify for &gt;1 pathway, in which case it is left to the provider's discretion to choose the path they feel is most appropriate based upon specific patient characteristics and/or patient and family preferences. Steps in the progression of therapy can be additive or sequential, except that therapies with a biologic agent are sequential (combination therapy with a biologic agent is not endorsed). The recommendations in this figure are for patients with active systemic features. If the systemic features (but not the arthritis) respond to therapy, then subsequent treatment decisions should be based upon the recommendations in Figure . NSAIDs = nonsteroidal </a:t>
            </a:r>
            <a:r>
              <a:rPr dirty="0" err="1"/>
              <a:t>antiinflammatory</a:t>
            </a:r>
            <a:r>
              <a:rPr dirty="0"/>
              <a:t> drugs; IV = intravenous; MTX = methotrexate; TNF‐α = tumor necrosis factor α.
</a:t>
            </a:r>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77EF5C7-F841-4D84-BB29-707D16388FA8}" type="slidenum">
              <a:rPr lang="en-US" smtClean="0"/>
              <a:t>59</a:t>
            </a:fld>
            <a:endParaRPr lang="en-US"/>
          </a:p>
        </p:txBody>
      </p:sp>
    </p:spTree>
    <p:extLst>
      <p:ext uri="{BB962C8B-B14F-4D97-AF65-F5344CB8AC3E}">
        <p14:creationId xmlns:p14="http://schemas.microsoft.com/office/powerpoint/2010/main" val="56488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t>2/19/2016</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397468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t>2/19/2016</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35601552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4776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8223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6802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5096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1037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6294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425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6325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1366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41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t>2/19/2016</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41875417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6630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101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2345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2957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8374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1191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6243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4271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3663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4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683" indent="0" algn="ctr">
              <a:buNone/>
              <a:defRPr/>
            </a:lvl2pPr>
            <a:lvl3pPr marL="829366" indent="0" algn="ctr">
              <a:buNone/>
              <a:defRPr/>
            </a:lvl3pPr>
            <a:lvl4pPr marL="1244049" indent="0" algn="ctr">
              <a:buNone/>
              <a:defRPr/>
            </a:lvl4pPr>
            <a:lvl5pPr marL="1658732" indent="0" algn="ctr">
              <a:buNone/>
              <a:defRPr/>
            </a:lvl5pPr>
            <a:lvl6pPr marL="2073416" indent="0" algn="ctr">
              <a:buNone/>
              <a:defRPr/>
            </a:lvl6pPr>
            <a:lvl7pPr marL="2488099" indent="0" algn="ctr">
              <a:buNone/>
              <a:defRPr/>
            </a:lvl7pPr>
            <a:lvl8pPr marL="2902782" indent="0" algn="ctr">
              <a:buNone/>
              <a:defRPr/>
            </a:lvl8pPr>
            <a:lvl9pPr marL="3317465"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1B66835F-EAB0-4ED2-A968-0980A81755BE}" type="slidenum">
              <a:rPr lang="en-GB"/>
              <a:pPr/>
              <a:t>‹#›</a:t>
            </a:fld>
            <a:endParaRPr lang="en-GB"/>
          </a:p>
        </p:txBody>
      </p:sp>
    </p:spTree>
    <p:extLst>
      <p:ext uri="{BB962C8B-B14F-4D97-AF65-F5344CB8AC3E}">
        <p14:creationId xmlns:p14="http://schemas.microsoft.com/office/powerpoint/2010/main" val="39304146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44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963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5394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7695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1352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065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797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6982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539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10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F0102DDB-C13F-473E-AACA-21864AE54F49}" type="slidenum">
              <a:rPr lang="en-GB"/>
              <a:pPr/>
              <a:t>‹#›</a:t>
            </a:fld>
            <a:endParaRPr lang="en-GB"/>
          </a:p>
        </p:txBody>
      </p:sp>
    </p:spTree>
    <p:extLst>
      <p:ext uri="{BB962C8B-B14F-4D97-AF65-F5344CB8AC3E}">
        <p14:creationId xmlns:p14="http://schemas.microsoft.com/office/powerpoint/2010/main" val="17374100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1935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5333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0476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746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4"/>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683" indent="0">
              <a:buNone/>
              <a:defRPr sz="1600"/>
            </a:lvl2pPr>
            <a:lvl3pPr marL="829366" indent="0">
              <a:buNone/>
              <a:defRPr sz="1500"/>
            </a:lvl3pPr>
            <a:lvl4pPr marL="1244049" indent="0">
              <a:buNone/>
              <a:defRPr sz="1300"/>
            </a:lvl4pPr>
            <a:lvl5pPr marL="1658732" indent="0">
              <a:buNone/>
              <a:defRPr sz="1300"/>
            </a:lvl5pPr>
            <a:lvl6pPr marL="2073416" indent="0">
              <a:buNone/>
              <a:defRPr sz="1300"/>
            </a:lvl6pPr>
            <a:lvl7pPr marL="2488099" indent="0">
              <a:buNone/>
              <a:defRPr sz="1300"/>
            </a:lvl7pPr>
            <a:lvl8pPr marL="2902782" indent="0">
              <a:buNone/>
              <a:defRPr sz="1300"/>
            </a:lvl8pPr>
            <a:lvl9pPr marL="3317465"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07D227DA-043B-4C48-91A2-32B39C53C327}" type="slidenum">
              <a:rPr lang="en-GB"/>
              <a:pPr/>
              <a:t>‹#›</a:t>
            </a:fld>
            <a:endParaRPr lang="en-GB"/>
          </a:p>
        </p:txBody>
      </p:sp>
    </p:spTree>
    <p:extLst>
      <p:ext uri="{BB962C8B-B14F-4D97-AF65-F5344CB8AC3E}">
        <p14:creationId xmlns:p14="http://schemas.microsoft.com/office/powerpoint/2010/main" val="23535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30"/>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30"/>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47F22E44-FC5C-4E3E-8CAB-290F97FD3C17}" type="slidenum">
              <a:rPr lang="en-GB"/>
              <a:pPr/>
              <a:t>‹#›</a:t>
            </a:fld>
            <a:endParaRPr lang="en-GB"/>
          </a:p>
        </p:txBody>
      </p:sp>
    </p:spTree>
    <p:extLst>
      <p:ext uri="{BB962C8B-B14F-4D97-AF65-F5344CB8AC3E}">
        <p14:creationId xmlns:p14="http://schemas.microsoft.com/office/powerpoint/2010/main" val="261578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1"/>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endParaRPr lang="en-US"/>
          </a:p>
        </p:txBody>
      </p:sp>
      <p:sp>
        <p:nvSpPr>
          <p:cNvPr id="8" name="Rectangle 4"/>
          <p:cNvSpPr>
            <a:spLocks noGrp="1" noChangeArrowheads="1"/>
          </p:cNvSpPr>
          <p:nvPr>
            <p:ph type="ftr" idx="11"/>
          </p:nvPr>
        </p:nvSpPr>
        <p:spPr>
          <a:ln/>
        </p:spPr>
        <p:txBody>
          <a:bodyPr/>
          <a:lstStyle>
            <a:lvl1pPr>
              <a:defRPr/>
            </a:lvl1pPr>
          </a:lstStyle>
          <a:p>
            <a:endParaRPr lang="en-US"/>
          </a:p>
        </p:txBody>
      </p:sp>
      <p:sp>
        <p:nvSpPr>
          <p:cNvPr id="9" name="Rectangle 5"/>
          <p:cNvSpPr>
            <a:spLocks noGrp="1" noChangeArrowheads="1"/>
          </p:cNvSpPr>
          <p:nvPr>
            <p:ph type="sldNum" idx="12"/>
          </p:nvPr>
        </p:nvSpPr>
        <p:spPr>
          <a:ln/>
        </p:spPr>
        <p:txBody>
          <a:bodyPr/>
          <a:lstStyle>
            <a:lvl1pPr>
              <a:defRPr/>
            </a:lvl1pPr>
          </a:lstStyle>
          <a:p>
            <a:fld id="{BB4FD631-3533-49BF-8675-298A6C14A225}" type="slidenum">
              <a:rPr lang="en-GB"/>
              <a:pPr/>
              <a:t>‹#›</a:t>
            </a:fld>
            <a:endParaRPr lang="en-GB"/>
          </a:p>
        </p:txBody>
      </p:sp>
    </p:spTree>
    <p:extLst>
      <p:ext uri="{BB962C8B-B14F-4D97-AF65-F5344CB8AC3E}">
        <p14:creationId xmlns:p14="http://schemas.microsoft.com/office/powerpoint/2010/main" val="89093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endParaRPr lang="en-US"/>
          </a:p>
        </p:txBody>
      </p:sp>
      <p:sp>
        <p:nvSpPr>
          <p:cNvPr id="4" name="Rectangle 4"/>
          <p:cNvSpPr>
            <a:spLocks noGrp="1" noChangeArrowheads="1"/>
          </p:cNvSpPr>
          <p:nvPr>
            <p:ph type="ftr" idx="11"/>
          </p:nvPr>
        </p:nvSpPr>
        <p:spPr>
          <a:ln/>
        </p:spPr>
        <p:txBody>
          <a:bodyPr/>
          <a:lstStyle>
            <a:lvl1pPr>
              <a:defRPr/>
            </a:lvl1pPr>
          </a:lstStyle>
          <a:p>
            <a:endParaRPr lang="en-US"/>
          </a:p>
        </p:txBody>
      </p:sp>
      <p:sp>
        <p:nvSpPr>
          <p:cNvPr id="5" name="Rectangle 5"/>
          <p:cNvSpPr>
            <a:spLocks noGrp="1" noChangeArrowheads="1"/>
          </p:cNvSpPr>
          <p:nvPr>
            <p:ph type="sldNum" idx="12"/>
          </p:nvPr>
        </p:nvSpPr>
        <p:spPr>
          <a:ln/>
        </p:spPr>
        <p:txBody>
          <a:bodyPr/>
          <a:lstStyle>
            <a:lvl1pPr>
              <a:defRPr/>
            </a:lvl1pPr>
          </a:lstStyle>
          <a:p>
            <a:fld id="{D63DBE94-DEC4-4881-8D14-AF6CCDF9C64D}" type="slidenum">
              <a:rPr lang="en-GB"/>
              <a:pPr/>
              <a:t>‹#›</a:t>
            </a:fld>
            <a:endParaRPr lang="en-GB"/>
          </a:p>
        </p:txBody>
      </p:sp>
    </p:spTree>
    <p:extLst>
      <p:ext uri="{BB962C8B-B14F-4D97-AF65-F5344CB8AC3E}">
        <p14:creationId xmlns:p14="http://schemas.microsoft.com/office/powerpoint/2010/main" val="389399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endParaRPr lang="en-US"/>
          </a:p>
        </p:txBody>
      </p:sp>
      <p:sp>
        <p:nvSpPr>
          <p:cNvPr id="3" name="Rectangle 4"/>
          <p:cNvSpPr>
            <a:spLocks noGrp="1" noChangeArrowheads="1"/>
          </p:cNvSpPr>
          <p:nvPr>
            <p:ph type="ftr" idx="11"/>
          </p:nvPr>
        </p:nvSpPr>
        <p:spPr>
          <a:ln/>
        </p:spPr>
        <p:txBody>
          <a:bodyPr/>
          <a:lstStyle>
            <a:lvl1pPr>
              <a:defRPr/>
            </a:lvl1pPr>
          </a:lstStyle>
          <a:p>
            <a:endParaRPr lang="en-US"/>
          </a:p>
        </p:txBody>
      </p:sp>
      <p:sp>
        <p:nvSpPr>
          <p:cNvPr id="4" name="Rectangle 5"/>
          <p:cNvSpPr>
            <a:spLocks noGrp="1" noChangeArrowheads="1"/>
          </p:cNvSpPr>
          <p:nvPr>
            <p:ph type="sldNum" idx="12"/>
          </p:nvPr>
        </p:nvSpPr>
        <p:spPr>
          <a:ln/>
        </p:spPr>
        <p:txBody>
          <a:bodyPr/>
          <a:lstStyle>
            <a:lvl1pPr>
              <a:defRPr/>
            </a:lvl1pPr>
          </a:lstStyle>
          <a:p>
            <a:fld id="{0A11BC93-EF5F-4F33-8BFB-4A24491F25A9}" type="slidenum">
              <a:rPr lang="en-GB"/>
              <a:pPr/>
              <a:t>‹#›</a:t>
            </a:fld>
            <a:endParaRPr lang="en-GB"/>
          </a:p>
        </p:txBody>
      </p:sp>
    </p:spTree>
    <p:extLst>
      <p:ext uri="{BB962C8B-B14F-4D97-AF65-F5344CB8AC3E}">
        <p14:creationId xmlns:p14="http://schemas.microsoft.com/office/powerpoint/2010/main" val="2156141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2" y="273630"/>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2"/>
            <a:ext cx="300816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C849EE62-BC28-4A7F-B1F5-B6ACB6EE66B8}" type="slidenum">
              <a:rPr lang="en-GB"/>
              <a:pPr/>
              <a:t>‹#›</a:t>
            </a:fld>
            <a:endParaRPr lang="en-GB"/>
          </a:p>
        </p:txBody>
      </p:sp>
    </p:spTree>
    <p:extLst>
      <p:ext uri="{BB962C8B-B14F-4D97-AF65-F5344CB8AC3E}">
        <p14:creationId xmlns:p14="http://schemas.microsoft.com/office/powerpoint/2010/main" val="387445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t>2/19/2016</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538456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2"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2" y="612065"/>
            <a:ext cx="54864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en-US" noProof="0" smtClean="0"/>
          </a:p>
        </p:txBody>
      </p:sp>
      <p:sp>
        <p:nvSpPr>
          <p:cNvPr id="4" name="Text Placeholder 3"/>
          <p:cNvSpPr>
            <a:spLocks noGrp="1"/>
          </p:cNvSpPr>
          <p:nvPr>
            <p:ph type="body" sz="half" idx="2"/>
          </p:nvPr>
        </p:nvSpPr>
        <p:spPr>
          <a:xfrm>
            <a:off x="1792802" y="5367444"/>
            <a:ext cx="54864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A85FF142-1807-4DC6-9742-35132D50543A}" type="slidenum">
              <a:rPr lang="en-GB"/>
              <a:pPr/>
              <a:t>‹#›</a:t>
            </a:fld>
            <a:endParaRPr lang="en-GB"/>
          </a:p>
        </p:txBody>
      </p:sp>
    </p:spTree>
    <p:extLst>
      <p:ext uri="{BB962C8B-B14F-4D97-AF65-F5344CB8AC3E}">
        <p14:creationId xmlns:p14="http://schemas.microsoft.com/office/powerpoint/2010/main" val="2589853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A519A307-86D9-4069-899A-C1B09C8DFED4}" type="slidenum">
              <a:rPr lang="en-GB"/>
              <a:pPr/>
              <a:t>‹#›</a:t>
            </a:fld>
            <a:endParaRPr lang="en-GB"/>
          </a:p>
        </p:txBody>
      </p:sp>
    </p:spTree>
    <p:extLst>
      <p:ext uri="{BB962C8B-B14F-4D97-AF65-F5344CB8AC3E}">
        <p14:creationId xmlns:p14="http://schemas.microsoft.com/office/powerpoint/2010/main" val="1451739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30"/>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30"/>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endParaRPr lang="en-US"/>
          </a:p>
        </p:txBody>
      </p:sp>
      <p:sp>
        <p:nvSpPr>
          <p:cNvPr id="5" name="Rectangle 4"/>
          <p:cNvSpPr>
            <a:spLocks noGrp="1" noChangeArrowheads="1"/>
          </p:cNvSpPr>
          <p:nvPr>
            <p:ph type="ftr" idx="11"/>
          </p:nvPr>
        </p:nvSpPr>
        <p:spPr>
          <a:ln/>
        </p:spPr>
        <p:txBody>
          <a:bodyPr/>
          <a:lstStyle>
            <a:lvl1pPr>
              <a:defRPr/>
            </a:lvl1pPr>
          </a:lstStyle>
          <a:p>
            <a:endParaRPr lang="en-US"/>
          </a:p>
        </p:txBody>
      </p:sp>
      <p:sp>
        <p:nvSpPr>
          <p:cNvPr id="6" name="Rectangle 5"/>
          <p:cNvSpPr>
            <a:spLocks noGrp="1" noChangeArrowheads="1"/>
          </p:cNvSpPr>
          <p:nvPr>
            <p:ph type="sldNum" idx="12"/>
          </p:nvPr>
        </p:nvSpPr>
        <p:spPr>
          <a:ln/>
        </p:spPr>
        <p:txBody>
          <a:bodyPr/>
          <a:lstStyle>
            <a:lvl1pPr>
              <a:defRPr/>
            </a:lvl1pPr>
          </a:lstStyle>
          <a:p>
            <a:fld id="{BF4B7843-4E17-42A9-8FE3-5E47CE8316BD}" type="slidenum">
              <a:rPr lang="en-GB"/>
              <a:pPr/>
              <a:t>‹#›</a:t>
            </a:fld>
            <a:endParaRPr lang="en-GB"/>
          </a:p>
        </p:txBody>
      </p:sp>
    </p:spTree>
    <p:extLst>
      <p:ext uri="{BB962C8B-B14F-4D97-AF65-F5344CB8AC3E}">
        <p14:creationId xmlns:p14="http://schemas.microsoft.com/office/powerpoint/2010/main" val="3091047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30"/>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872000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457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425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013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0518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375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02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t>2/19/2016</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3897113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405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667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195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214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086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294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945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56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827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10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t>2/19/2016</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17893297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761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61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441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79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939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361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8978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1589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529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35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t>2/19/2016</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4138071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835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21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173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995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055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90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023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908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474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37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t>2/19/2016</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4113604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41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224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832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103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062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096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6047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977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06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36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t>2/19/2016</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24463654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117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2962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378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400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20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11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3870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714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9378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t>2/19/2016</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2162120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360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1178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2962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3787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4003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209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117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3870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714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1" y="274639"/>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93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t>2/19/2016</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71D4CBD7-F740-4FB9-96BC-BFC18F29E37F}" type="slidenum">
              <a:rPr lang="en-US" smtClean="0"/>
              <a:t>‹#›</a:t>
            </a:fld>
            <a:endParaRPr lang="en-US"/>
          </a:p>
        </p:txBody>
      </p:sp>
    </p:spTree>
    <p:extLst>
      <p:ext uri="{BB962C8B-B14F-4D97-AF65-F5344CB8AC3E}">
        <p14:creationId xmlns:p14="http://schemas.microsoft.com/office/powerpoint/2010/main" val="33497294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6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99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434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888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8" name="Altbilgi Yer Tutucusu 7"/>
          <p:cNvSpPr>
            <a:spLocks noGrp="1"/>
          </p:cNvSpPr>
          <p:nvPr>
            <p:ph type="ftr" sz="quarter" idx="11"/>
          </p:nvPr>
        </p:nvSpPr>
        <p:spPr/>
        <p:txBody>
          <a:bodyPr/>
          <a:lstStyle/>
          <a:p>
            <a:endParaRPr lang="en-US">
              <a:solidFill>
                <a:prstClr val="black">
                  <a:tint val="75000"/>
                </a:prstClr>
              </a:solidFill>
            </a:endParaRPr>
          </a:p>
        </p:txBody>
      </p:sp>
      <p:sp>
        <p:nvSpPr>
          <p:cNvPr id="9" name="Slayt Numarası Yer Tutucusu 8"/>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205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4" name="Altbilgi Yer Tutucusu 3"/>
          <p:cNvSpPr>
            <a:spLocks noGrp="1"/>
          </p:cNvSpPr>
          <p:nvPr>
            <p:ph type="ftr" sz="quarter" idx="11"/>
          </p:nvPr>
        </p:nvSpPr>
        <p:spPr/>
        <p:txBody>
          <a:bodyPr/>
          <a:lstStyle/>
          <a:p>
            <a:endParaRPr lang="en-US">
              <a:solidFill>
                <a:prstClr val="black">
                  <a:tint val="75000"/>
                </a:prstClr>
              </a:solidFill>
            </a:endParaRPr>
          </a:p>
        </p:txBody>
      </p:sp>
      <p:sp>
        <p:nvSpPr>
          <p:cNvPr id="5" name="Slayt Numarası Yer Tutucusu 4"/>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4436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3" name="Altbilgi Yer Tutucusu 2"/>
          <p:cNvSpPr>
            <a:spLocks noGrp="1"/>
          </p:cNvSpPr>
          <p:nvPr>
            <p:ph type="ftr" sz="quarter" idx="11"/>
          </p:nvPr>
        </p:nvSpPr>
        <p:spPr/>
        <p:txBody>
          <a:bodyPr/>
          <a:lstStyle/>
          <a:p>
            <a:endParaRPr lang="en-US">
              <a:solidFill>
                <a:prstClr val="black">
                  <a:tint val="75000"/>
                </a:prstClr>
              </a:solidFill>
            </a:endParaRPr>
          </a:p>
        </p:txBody>
      </p:sp>
      <p:sp>
        <p:nvSpPr>
          <p:cNvPr id="4" name="Slayt Numarası Yer Tutucusu 3"/>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1015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5210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6" name="Altbilgi Yer Tutucusu 5"/>
          <p:cNvSpPr>
            <a:spLocks noGrp="1"/>
          </p:cNvSpPr>
          <p:nvPr>
            <p:ph type="ftr" sz="quarter" idx="11"/>
          </p:nvPr>
        </p:nvSpPr>
        <p:spPr/>
        <p:txBody>
          <a:bodyPr/>
          <a:lstStyle/>
          <a:p>
            <a:endParaRPr lang="en-US">
              <a:solidFill>
                <a:prstClr val="black">
                  <a:tint val="75000"/>
                </a:prstClr>
              </a:solidFill>
            </a:endParaRPr>
          </a:p>
        </p:txBody>
      </p:sp>
      <p:sp>
        <p:nvSpPr>
          <p:cNvPr id="7" name="Slayt Numarası Yer Tutucusu 6"/>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5994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11"/>
          </p:nvPr>
        </p:nvSpPr>
        <p:spPr/>
        <p:txBody>
          <a:bodyPr/>
          <a:lstStyle/>
          <a:p>
            <a:endParaRPr lang="en-US">
              <a:solidFill>
                <a:prstClr val="black">
                  <a:tint val="75000"/>
                </a:prstClr>
              </a:solidFill>
            </a:endParaRPr>
          </a:p>
        </p:txBody>
      </p:sp>
      <p:sp>
        <p:nvSpPr>
          <p:cNvPr id="6" name="Slayt Numarası Yer Tutucusu 5"/>
          <p:cNvSpPr>
            <a:spLocks noGrp="1"/>
          </p:cNvSpPr>
          <p:nvPr>
            <p:ph type="sldNum" sz="quarter" idx="12"/>
          </p:nvPr>
        </p:nvSpPr>
        <p:spPr/>
        <p:txBody>
          <a:body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99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t>2/19/2016</a:t>
            </a:fld>
            <a:endParaRPr lang="en-US"/>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t>‹#›</a:t>
            </a:fld>
            <a:endParaRPr lang="en-US"/>
          </a:p>
        </p:txBody>
      </p:sp>
    </p:spTree>
    <p:extLst>
      <p:ext uri="{BB962C8B-B14F-4D97-AF65-F5344CB8AC3E}">
        <p14:creationId xmlns:p14="http://schemas.microsoft.com/office/powerpoint/2010/main" val="3091282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88554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4258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91248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26720" cy="114348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6481" y="1604330"/>
            <a:ext cx="8226720" cy="4524955"/>
          </a:xfrm>
          <a:prstGeom prst="rect">
            <a:avLst/>
          </a:prstGeom>
          <a:noFill/>
          <a:ln w="9525">
            <a:noFill/>
            <a:round/>
            <a:headEnd/>
            <a:tailEnd/>
          </a:ln>
        </p:spPr>
        <p:txBody>
          <a:bodyPr vert="horz" wrap="square" lIns="0" tIns="25599"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6482"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defRPr sz="1300">
                <a:solidFill>
                  <a:srgbClr val="000000"/>
                </a:solidFill>
                <a:latin typeface="Times New Roman" pitchFamily="16" charset="0"/>
              </a:defRPr>
            </a:lvl1pPr>
          </a:lstStyle>
          <a:p>
            <a:pPr defTabSz="407484" fontAlgn="base" hangingPunct="0">
              <a:lnSpc>
                <a:spcPct val="93000"/>
              </a:lnSpc>
              <a:spcBef>
                <a:spcPct val="0"/>
              </a:spcBef>
              <a:spcAft>
                <a:spcPct val="0"/>
              </a:spcAft>
              <a:buClr>
                <a:srgbClr val="000000"/>
              </a:buClr>
              <a:buSzPct val="100000"/>
            </a:pPr>
            <a:endParaRPr lang="en-US"/>
          </a:p>
        </p:txBody>
      </p:sp>
      <p:sp>
        <p:nvSpPr>
          <p:cNvPr id="1028" name="Rectangle 4"/>
          <p:cNvSpPr>
            <a:spLocks noGrp="1" noChangeArrowheads="1"/>
          </p:cNvSpPr>
          <p:nvPr>
            <p:ph type="ftr"/>
          </p:nvPr>
        </p:nvSpPr>
        <p:spPr bwMode="auto">
          <a:xfrm>
            <a:off x="3127680" y="624737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defRPr sz="1300">
                <a:solidFill>
                  <a:srgbClr val="000000"/>
                </a:solidFill>
                <a:latin typeface="Times New Roman" pitchFamily="16" charset="0"/>
              </a:defRPr>
            </a:lvl1pPr>
          </a:lstStyle>
          <a:p>
            <a:pPr defTabSz="407484" fontAlgn="base" hangingPunct="0">
              <a:lnSpc>
                <a:spcPct val="93000"/>
              </a:lnSpc>
              <a:spcBef>
                <a:spcPct val="0"/>
              </a:spcBef>
              <a:spcAft>
                <a:spcPct val="0"/>
              </a:spcAft>
              <a:buClr>
                <a:srgbClr val="000000"/>
              </a:buClr>
              <a:buSzPct val="100000"/>
            </a:pPr>
            <a:endParaRPr lang="en-US"/>
          </a:p>
        </p:txBody>
      </p:sp>
      <p:sp>
        <p:nvSpPr>
          <p:cNvPr id="1029" name="Rectangle 5"/>
          <p:cNvSpPr>
            <a:spLocks noGrp="1" noChangeArrowheads="1"/>
          </p:cNvSpPr>
          <p:nvPr>
            <p:ph type="sldNum"/>
          </p:nvPr>
        </p:nvSpPr>
        <p:spPr bwMode="auto">
          <a:xfrm>
            <a:off x="6556322"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defRPr sz="1300">
                <a:solidFill>
                  <a:srgbClr val="000000"/>
                </a:solidFill>
                <a:latin typeface="Times New Roman" pitchFamily="16" charset="0"/>
              </a:defRPr>
            </a:lvl1pPr>
          </a:lstStyle>
          <a:p>
            <a:pPr defTabSz="407484" fontAlgn="base" hangingPunct="0">
              <a:lnSpc>
                <a:spcPct val="93000"/>
              </a:lnSpc>
              <a:spcBef>
                <a:spcPct val="0"/>
              </a:spcBef>
              <a:spcAft>
                <a:spcPct val="0"/>
              </a:spcAft>
              <a:buClr>
                <a:srgbClr val="000000"/>
              </a:buClr>
              <a:buSzPct val="100000"/>
            </a:pPr>
            <a:fld id="{AB055419-CB8B-4279-962F-1AC4AB6A6D26}" type="slidenum">
              <a:rPr lang="en-GB" smtClean="0"/>
              <a:pPr defTabSz="407484" fontAlgn="base" hangingPunct="0">
                <a:lnSpc>
                  <a:spcPct val="93000"/>
                </a:lnSpc>
                <a:spcBef>
                  <a:spcPct val="0"/>
                </a:spcBef>
                <a:spcAft>
                  <a:spcPct val="0"/>
                </a:spcAft>
                <a:buClr>
                  <a:srgbClr val="000000"/>
                </a:buClr>
                <a:buSzPct val="100000"/>
              </a:pPr>
              <a:t>‹#›</a:t>
            </a:fld>
            <a:endParaRPr lang="en-GB"/>
          </a:p>
        </p:txBody>
      </p:sp>
    </p:spTree>
    <p:extLst>
      <p:ext uri="{BB962C8B-B14F-4D97-AF65-F5344CB8AC3E}">
        <p14:creationId xmlns:p14="http://schemas.microsoft.com/office/powerpoint/2010/main" val="2258836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p:titleStyle>
    <p:bodyStyle>
      <a:lvl1pPr marL="311013" indent="-311013" algn="l" defTabSz="407484" rtl="0" eaLnBrk="0" fontAlgn="base" hangingPunct="0">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860" indent="-259178" algn="l" defTabSz="407484" rtl="0" eaLnBrk="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cs typeface="+mn-cs"/>
        </a:defRPr>
      </a:lvl2pPr>
      <a:lvl3pPr marL="1036707" indent="-207341" algn="l" defTabSz="407484" rtl="0" eaLnBrk="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cs typeface="+mn-cs"/>
        </a:defRPr>
      </a:lvl3pPr>
      <a:lvl4pPr marL="1451391" indent="-207341" algn="l" defTabSz="407484" rtl="0" eaLnBrk="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cs typeface="+mn-cs"/>
        </a:defRPr>
      </a:lvl4pPr>
      <a:lvl5pPr marL="1866074" indent="-207341" algn="l" defTabSz="407484" rtl="0" eaLnBrk="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5pPr>
      <a:lvl6pPr marL="2280758" indent="-207341" algn="l" defTabSz="4074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6pPr>
      <a:lvl7pPr marL="2695440" indent="-207341" algn="l" defTabSz="4074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7pPr>
      <a:lvl8pPr marL="3110124" indent="-207341" algn="l" defTabSz="4074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8pPr>
      <a:lvl9pPr marL="3524806" indent="-207341" algn="l" defTabSz="407484"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cs typeface="+mn-cs"/>
        </a:defRPr>
      </a:lvl9pPr>
    </p:bodyStyle>
    <p:otherStyle>
      <a:defPPr>
        <a:defRPr lang="en-US"/>
      </a:defPPr>
      <a:lvl1pPr marL="0" algn="l" defTabSz="829366" rtl="0" eaLnBrk="1" latinLnBrk="0" hangingPunct="1">
        <a:defRPr sz="1600" kern="1200">
          <a:solidFill>
            <a:schemeClr val="tx1"/>
          </a:solidFill>
          <a:latin typeface="+mn-lt"/>
          <a:ea typeface="+mn-ea"/>
          <a:cs typeface="+mn-cs"/>
        </a:defRPr>
      </a:lvl1pPr>
      <a:lvl2pPr marL="414683" algn="l" defTabSz="829366" rtl="0" eaLnBrk="1" latinLnBrk="0" hangingPunct="1">
        <a:defRPr sz="1600" kern="1200">
          <a:solidFill>
            <a:schemeClr val="tx1"/>
          </a:solidFill>
          <a:latin typeface="+mn-lt"/>
          <a:ea typeface="+mn-ea"/>
          <a:cs typeface="+mn-cs"/>
        </a:defRPr>
      </a:lvl2pPr>
      <a:lvl3pPr marL="829366" algn="l" defTabSz="829366" rtl="0" eaLnBrk="1" latinLnBrk="0" hangingPunct="1">
        <a:defRPr sz="1600" kern="1200">
          <a:solidFill>
            <a:schemeClr val="tx1"/>
          </a:solidFill>
          <a:latin typeface="+mn-lt"/>
          <a:ea typeface="+mn-ea"/>
          <a:cs typeface="+mn-cs"/>
        </a:defRPr>
      </a:lvl3pPr>
      <a:lvl4pPr marL="1244049" algn="l" defTabSz="829366" rtl="0" eaLnBrk="1" latinLnBrk="0" hangingPunct="1">
        <a:defRPr sz="1600" kern="1200">
          <a:solidFill>
            <a:schemeClr val="tx1"/>
          </a:solidFill>
          <a:latin typeface="+mn-lt"/>
          <a:ea typeface="+mn-ea"/>
          <a:cs typeface="+mn-cs"/>
        </a:defRPr>
      </a:lvl4pPr>
      <a:lvl5pPr marL="1658732" algn="l" defTabSz="829366" rtl="0" eaLnBrk="1" latinLnBrk="0" hangingPunct="1">
        <a:defRPr sz="1600" kern="1200">
          <a:solidFill>
            <a:schemeClr val="tx1"/>
          </a:solidFill>
          <a:latin typeface="+mn-lt"/>
          <a:ea typeface="+mn-ea"/>
          <a:cs typeface="+mn-cs"/>
        </a:defRPr>
      </a:lvl5pPr>
      <a:lvl6pPr marL="2073416" algn="l" defTabSz="829366" rtl="0" eaLnBrk="1" latinLnBrk="0" hangingPunct="1">
        <a:defRPr sz="1600" kern="1200">
          <a:solidFill>
            <a:schemeClr val="tx1"/>
          </a:solidFill>
          <a:latin typeface="+mn-lt"/>
          <a:ea typeface="+mn-ea"/>
          <a:cs typeface="+mn-cs"/>
        </a:defRPr>
      </a:lvl6pPr>
      <a:lvl7pPr marL="2488099" algn="l" defTabSz="829366" rtl="0" eaLnBrk="1" latinLnBrk="0" hangingPunct="1">
        <a:defRPr sz="1600" kern="1200">
          <a:solidFill>
            <a:schemeClr val="tx1"/>
          </a:solidFill>
          <a:latin typeface="+mn-lt"/>
          <a:ea typeface="+mn-ea"/>
          <a:cs typeface="+mn-cs"/>
        </a:defRPr>
      </a:lvl7pPr>
      <a:lvl8pPr marL="2902782" algn="l" defTabSz="829366" rtl="0" eaLnBrk="1" latinLnBrk="0" hangingPunct="1">
        <a:defRPr sz="1600" kern="1200">
          <a:solidFill>
            <a:schemeClr val="tx1"/>
          </a:solidFill>
          <a:latin typeface="+mn-lt"/>
          <a:ea typeface="+mn-ea"/>
          <a:cs typeface="+mn-cs"/>
        </a:defRPr>
      </a:lvl8pPr>
      <a:lvl9pPr marL="3317465" algn="l" defTabSz="82936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6282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5148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47379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296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36899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036899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6D21A670-CAE9-412C-BCE9-E1E7B7B60122}" type="datetimeFigureOut">
              <a:rPr lang="en-US" smtClean="0">
                <a:solidFill>
                  <a:prstClr val="black">
                    <a:tint val="75000"/>
                  </a:prstClr>
                </a:solidFill>
              </a:rPr>
              <a:pPr/>
              <a:t>2/19/2016</a:t>
            </a:fld>
            <a:endParaRPr lang="en-US">
              <a:solidFill>
                <a:prstClr val="black">
                  <a:tint val="75000"/>
                </a:prstClr>
              </a:solidFill>
            </a:endParaRP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71D4CBD7-F740-4FB9-96BC-BFC18F29E3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01177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hyperlink" Target="http://onlinelibrary.wiley.com/doi/10.1002/acr.22087/full#acr22087-fig-0001" TargetMode="External"/><Relationship Id="rId5" Type="http://schemas.openxmlformats.org/officeDocument/2006/relationships/hyperlink" Target="http://onlinelibrary.wiley.com/doi/10.1002/acr.v65.10/issuetoc"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052736"/>
            <a:ext cx="7772400" cy="1470025"/>
          </a:xfrm>
          <a:ln>
            <a:noFill/>
          </a:ln>
        </p:spPr>
        <p:style>
          <a:lnRef idx="1">
            <a:schemeClr val="accent2"/>
          </a:lnRef>
          <a:fillRef idx="2">
            <a:schemeClr val="accent2"/>
          </a:fillRef>
          <a:effectRef idx="1">
            <a:schemeClr val="accent2"/>
          </a:effectRef>
          <a:fontRef idx="minor">
            <a:schemeClr val="dk1"/>
          </a:fontRef>
        </p:style>
        <p:txBody>
          <a:bodyPr/>
          <a:lstStyle/>
          <a:p>
            <a:r>
              <a:rPr lang="tr-TR" b="1" dirty="0" smtClean="0"/>
              <a:t>ÇOCUK ROMATOLOJİSİNDE AKILCI İLAÇ KULLANIMI</a:t>
            </a:r>
            <a:endParaRPr lang="en-US" b="1" dirty="0"/>
          </a:p>
        </p:txBody>
      </p:sp>
      <p:sp>
        <p:nvSpPr>
          <p:cNvPr id="3" name="Alt Başlık 2"/>
          <p:cNvSpPr>
            <a:spLocks noGrp="1"/>
          </p:cNvSpPr>
          <p:nvPr>
            <p:ph type="subTitle" idx="1"/>
          </p:nvPr>
        </p:nvSpPr>
        <p:spPr>
          <a:xfrm>
            <a:off x="1403648" y="4293096"/>
            <a:ext cx="6400800" cy="1752600"/>
          </a:xfrm>
        </p:spPr>
        <p:txBody>
          <a:bodyPr>
            <a:normAutofit/>
          </a:bodyPr>
          <a:lstStyle/>
          <a:p>
            <a:r>
              <a:rPr lang="tr-TR" b="1" dirty="0" smtClean="0"/>
              <a:t>Selçuk Yüksel</a:t>
            </a:r>
          </a:p>
          <a:p>
            <a:r>
              <a:rPr lang="tr-TR" sz="2200" dirty="0"/>
              <a:t>Pamukkale Üniversitesi Tıp Fakültesi</a:t>
            </a:r>
          </a:p>
          <a:p>
            <a:r>
              <a:rPr lang="tr-TR" sz="2200" dirty="0"/>
              <a:t>Çocuk </a:t>
            </a:r>
            <a:r>
              <a:rPr lang="tr-TR" sz="2200" dirty="0" err="1"/>
              <a:t>Nefroloji</a:t>
            </a:r>
            <a:r>
              <a:rPr lang="tr-TR" sz="2200" dirty="0"/>
              <a:t> ve Çocuk </a:t>
            </a:r>
            <a:r>
              <a:rPr lang="tr-TR" sz="2200" dirty="0" err="1"/>
              <a:t>Romatoloji</a:t>
            </a:r>
            <a:r>
              <a:rPr lang="tr-TR" sz="2200" dirty="0"/>
              <a:t> Bilim Dalı</a:t>
            </a:r>
            <a:endParaRPr lang="en-US" sz="2200" dirty="0"/>
          </a:p>
        </p:txBody>
      </p:sp>
    </p:spTree>
    <p:extLst>
      <p:ext uri="{BB962C8B-B14F-4D97-AF65-F5344CB8AC3E}">
        <p14:creationId xmlns:p14="http://schemas.microsoft.com/office/powerpoint/2010/main" val="216544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1"/>
          </p:nvPr>
        </p:nvSpPr>
        <p:spPr>
          <a:xfrm>
            <a:off x="323529" y="1772816"/>
            <a:ext cx="8488631" cy="4176464"/>
          </a:xfrm>
        </p:spPr>
        <p:txBody>
          <a:bodyPr>
            <a:normAutofit lnSpcReduction="10000"/>
          </a:bodyPr>
          <a:lstStyle/>
          <a:p>
            <a:pPr>
              <a:lnSpc>
                <a:spcPct val="150000"/>
              </a:lnSpc>
            </a:pPr>
            <a:r>
              <a:rPr lang="en-US" dirty="0" err="1" smtClean="0"/>
              <a:t>Tedavi</a:t>
            </a:r>
            <a:r>
              <a:rPr lang="tr-TR" dirty="0" smtClean="0"/>
              <a:t>ye yanıtı izlemek</a:t>
            </a:r>
          </a:p>
          <a:p>
            <a:pPr>
              <a:lnSpc>
                <a:spcPct val="150000"/>
              </a:lnSpc>
            </a:pPr>
            <a:r>
              <a:rPr lang="tr-TR" dirty="0"/>
              <a:t>H</a:t>
            </a:r>
            <a:r>
              <a:rPr lang="en-US" dirty="0" err="1" smtClean="0"/>
              <a:t>astanın</a:t>
            </a:r>
            <a:r>
              <a:rPr lang="en-US" dirty="0" smtClean="0"/>
              <a:t> </a:t>
            </a:r>
            <a:r>
              <a:rPr lang="en-US" dirty="0" err="1" smtClean="0"/>
              <a:t>uyu</a:t>
            </a:r>
            <a:r>
              <a:rPr lang="tr-TR" dirty="0" err="1" smtClean="0"/>
              <a:t>munu</a:t>
            </a:r>
            <a:r>
              <a:rPr lang="tr-TR" dirty="0" smtClean="0"/>
              <a:t> </a:t>
            </a:r>
            <a:r>
              <a:rPr lang="en-US" dirty="0" err="1" smtClean="0"/>
              <a:t>değerlendir</a:t>
            </a:r>
            <a:r>
              <a:rPr lang="tr-TR" dirty="0" err="1" smtClean="0"/>
              <a:t>mek</a:t>
            </a:r>
            <a:endParaRPr lang="tr-TR" dirty="0" smtClean="0"/>
          </a:p>
          <a:p>
            <a:pPr>
              <a:lnSpc>
                <a:spcPct val="150000"/>
              </a:lnSpc>
            </a:pPr>
            <a:r>
              <a:rPr lang="en-US" dirty="0" err="1" smtClean="0"/>
              <a:t>Çoklu</a:t>
            </a:r>
            <a:r>
              <a:rPr lang="en-US" dirty="0" smtClean="0"/>
              <a:t> </a:t>
            </a:r>
            <a:r>
              <a:rPr lang="en-US" dirty="0" err="1" smtClean="0"/>
              <a:t>ilaç</a:t>
            </a:r>
            <a:r>
              <a:rPr lang="en-US" dirty="0" smtClean="0"/>
              <a:t> </a:t>
            </a:r>
            <a:r>
              <a:rPr lang="en-US" dirty="0" err="1" smtClean="0"/>
              <a:t>kullanımlarında</a:t>
            </a:r>
            <a:r>
              <a:rPr lang="en-US" dirty="0" smtClean="0"/>
              <a:t> </a:t>
            </a:r>
            <a:r>
              <a:rPr lang="tr-TR" dirty="0" smtClean="0"/>
              <a:t>ve aşılarla</a:t>
            </a:r>
            <a:r>
              <a:rPr lang="en-US" dirty="0" smtClean="0"/>
              <a:t> </a:t>
            </a:r>
            <a:r>
              <a:rPr lang="en-US" dirty="0" err="1" smtClean="0"/>
              <a:t>etkileşimler</a:t>
            </a:r>
            <a:r>
              <a:rPr lang="tr-TR" dirty="0" smtClean="0"/>
              <a:t>i</a:t>
            </a:r>
            <a:r>
              <a:rPr lang="en-US" dirty="0" smtClean="0"/>
              <a:t> </a:t>
            </a:r>
            <a:r>
              <a:rPr lang="en-US" dirty="0" err="1" smtClean="0"/>
              <a:t>öngör</a:t>
            </a:r>
            <a:r>
              <a:rPr lang="tr-TR" dirty="0" err="1" smtClean="0"/>
              <a:t>mek</a:t>
            </a:r>
            <a:endParaRPr lang="tr-TR" dirty="0" smtClean="0"/>
          </a:p>
          <a:p>
            <a:pPr>
              <a:lnSpc>
                <a:spcPct val="150000"/>
              </a:lnSpc>
            </a:pPr>
            <a:r>
              <a:rPr lang="en-US" dirty="0" smtClean="0"/>
              <a:t>Hasta </a:t>
            </a:r>
            <a:r>
              <a:rPr lang="en-US" dirty="0" err="1" smtClean="0"/>
              <a:t>ve</a:t>
            </a:r>
            <a:r>
              <a:rPr lang="en-US" dirty="0" smtClean="0"/>
              <a:t> hasta </a:t>
            </a:r>
            <a:r>
              <a:rPr lang="en-US" dirty="0" err="1" smtClean="0"/>
              <a:t>yakını</a:t>
            </a:r>
            <a:r>
              <a:rPr lang="tr-TR" dirty="0" err="1" smtClean="0"/>
              <a:t>nın</a:t>
            </a:r>
            <a:r>
              <a:rPr lang="en-US" dirty="0" smtClean="0"/>
              <a:t> </a:t>
            </a:r>
            <a:r>
              <a:rPr lang="en-US" dirty="0" err="1" smtClean="0"/>
              <a:t>tedavi</a:t>
            </a:r>
            <a:r>
              <a:rPr lang="en-US" dirty="0" smtClean="0"/>
              <a:t> </a:t>
            </a:r>
            <a:r>
              <a:rPr lang="en-US" dirty="0" err="1" smtClean="0"/>
              <a:t>hakkında</a:t>
            </a:r>
            <a:r>
              <a:rPr lang="en-US" dirty="0" smtClean="0"/>
              <a:t> </a:t>
            </a:r>
            <a:r>
              <a:rPr lang="en-US" dirty="0" err="1" smtClean="0"/>
              <a:t>bilgilendi</a:t>
            </a:r>
            <a:r>
              <a:rPr lang="tr-TR" dirty="0" err="1" smtClean="0"/>
              <a:t>rmek</a:t>
            </a:r>
            <a:endParaRPr lang="tr-TR" dirty="0" smtClean="0"/>
          </a:p>
          <a:p>
            <a:pPr>
              <a:lnSpc>
                <a:spcPct val="150000"/>
              </a:lnSpc>
            </a:pPr>
            <a:r>
              <a:rPr lang="tr-TR" dirty="0" smtClean="0"/>
              <a:t>İzlemde beklenen etki ve yan etkilerin farkında olmak</a:t>
            </a:r>
            <a:endParaRPr lang="en-US" dirty="0" smtClean="0"/>
          </a:p>
          <a:p>
            <a:pPr lvl="1"/>
            <a:endParaRPr lang="en-US" sz="2800" dirty="0"/>
          </a:p>
          <a:p>
            <a:pPr marL="0" indent="0">
              <a:buNone/>
            </a:pPr>
            <a:endParaRPr lang="en-US" dirty="0" smtClean="0"/>
          </a:p>
          <a:p>
            <a:endParaRPr lang="en-US" dirty="0" smtClean="0"/>
          </a:p>
          <a:p>
            <a:endParaRPr lang="en-US" dirty="0"/>
          </a:p>
        </p:txBody>
      </p:sp>
      <p:sp>
        <p:nvSpPr>
          <p:cNvPr id="8" name="Dikdörtgen 7"/>
          <p:cNvSpPr/>
          <p:nvPr/>
        </p:nvSpPr>
        <p:spPr>
          <a:xfrm>
            <a:off x="6084169" y="6237312"/>
            <a:ext cx="2727991" cy="369332"/>
          </a:xfrm>
          <a:prstGeom prst="rect">
            <a:avLst/>
          </a:prstGeom>
        </p:spPr>
        <p:txBody>
          <a:bodyPr wrap="none" lIns="91430" tIns="45715" rIns="91430" bIns="45715">
            <a:spAutoFit/>
          </a:bodyPr>
          <a:lstStyle/>
          <a:p>
            <a:r>
              <a:rPr lang="en-US" dirty="0">
                <a:solidFill>
                  <a:prstClr val="black"/>
                </a:solidFill>
              </a:rPr>
              <a:t>http://www.akilciilac.gov.tr</a:t>
            </a:r>
          </a:p>
        </p:txBody>
      </p:sp>
      <p:sp>
        <p:nvSpPr>
          <p:cNvPr id="7" name="Başlık 4"/>
          <p:cNvSpPr>
            <a:spLocks noGrp="1"/>
          </p:cNvSpPr>
          <p:nvPr>
            <p:ph type="title"/>
          </p:nvPr>
        </p:nvSpPr>
        <p:spPr>
          <a:xfrm>
            <a:off x="457200" y="274638"/>
            <a:ext cx="8229600" cy="922114"/>
          </a:xfrm>
          <a:ln>
            <a:noFill/>
          </a:ln>
        </p:spPr>
        <p:style>
          <a:lnRef idx="1">
            <a:schemeClr val="dk1"/>
          </a:lnRef>
          <a:fillRef idx="2">
            <a:schemeClr val="dk1"/>
          </a:fillRef>
          <a:effectRef idx="1">
            <a:schemeClr val="dk1"/>
          </a:effectRef>
          <a:fontRef idx="minor">
            <a:schemeClr val="dk1"/>
          </a:fontRef>
        </p:style>
        <p:txBody>
          <a:bodyPr/>
          <a:lstStyle/>
          <a:p>
            <a:r>
              <a:rPr lang="tr-TR" b="1" dirty="0" smtClean="0"/>
              <a:t>Hekimin görevleri</a:t>
            </a:r>
            <a:endParaRPr lang="en-US" b="1" dirty="0"/>
          </a:p>
        </p:txBody>
      </p:sp>
    </p:spTree>
    <p:extLst>
      <p:ext uri="{BB962C8B-B14F-4D97-AF65-F5344CB8AC3E}">
        <p14:creationId xmlns:p14="http://schemas.microsoft.com/office/powerpoint/2010/main" val="130554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sz="half" idx="1"/>
          </p:nvPr>
        </p:nvSpPr>
        <p:spPr>
          <a:xfrm>
            <a:off x="457201" y="1772816"/>
            <a:ext cx="8354959" cy="4032448"/>
          </a:xfrm>
        </p:spPr>
        <p:txBody>
          <a:bodyPr>
            <a:normAutofit lnSpcReduction="10000"/>
          </a:bodyPr>
          <a:lstStyle/>
          <a:p>
            <a:pPr>
              <a:lnSpc>
                <a:spcPct val="150000"/>
              </a:lnSpc>
            </a:pPr>
            <a:r>
              <a:rPr lang="en-US" dirty="0" err="1" smtClean="0"/>
              <a:t>Çoklu</a:t>
            </a:r>
            <a:r>
              <a:rPr lang="en-US" dirty="0" smtClean="0"/>
              <a:t> </a:t>
            </a:r>
            <a:r>
              <a:rPr lang="en-US" dirty="0" err="1" smtClean="0"/>
              <a:t>ilaç</a:t>
            </a:r>
            <a:r>
              <a:rPr lang="en-US" dirty="0" smtClean="0"/>
              <a:t> </a:t>
            </a:r>
            <a:r>
              <a:rPr lang="en-US" dirty="0" err="1" smtClean="0"/>
              <a:t>kullanımı</a:t>
            </a:r>
            <a:r>
              <a:rPr lang="en-US" dirty="0" smtClean="0"/>
              <a:t> (</a:t>
            </a:r>
            <a:r>
              <a:rPr lang="en-US" dirty="0" err="1" smtClean="0"/>
              <a:t>gerekmediği</a:t>
            </a:r>
            <a:r>
              <a:rPr lang="en-US" dirty="0" smtClean="0"/>
              <a:t> </a:t>
            </a:r>
            <a:r>
              <a:rPr lang="en-US" dirty="0" err="1" smtClean="0"/>
              <a:t>halde</a:t>
            </a:r>
            <a:r>
              <a:rPr lang="en-US" dirty="0" smtClean="0"/>
              <a:t>)</a:t>
            </a:r>
          </a:p>
          <a:p>
            <a:pPr>
              <a:lnSpc>
                <a:spcPct val="150000"/>
              </a:lnSpc>
            </a:pPr>
            <a:r>
              <a:rPr lang="en-US" dirty="0" err="1" smtClean="0"/>
              <a:t>Klinik</a:t>
            </a:r>
            <a:r>
              <a:rPr lang="en-US" dirty="0" smtClean="0"/>
              <a:t> </a:t>
            </a:r>
            <a:r>
              <a:rPr lang="en-US" dirty="0" err="1" smtClean="0"/>
              <a:t>rehberlere</a:t>
            </a:r>
            <a:r>
              <a:rPr lang="en-US" dirty="0" smtClean="0"/>
              <a:t> </a:t>
            </a:r>
            <a:r>
              <a:rPr lang="en-US" dirty="0" err="1" smtClean="0"/>
              <a:t>uyumsuz</a:t>
            </a:r>
            <a:r>
              <a:rPr lang="en-US" dirty="0" smtClean="0"/>
              <a:t> </a:t>
            </a:r>
            <a:r>
              <a:rPr lang="en-US" dirty="0" err="1" smtClean="0"/>
              <a:t>tedavi</a:t>
            </a:r>
            <a:r>
              <a:rPr lang="en-US" dirty="0" smtClean="0"/>
              <a:t> </a:t>
            </a:r>
            <a:r>
              <a:rPr lang="en-US" dirty="0" err="1" smtClean="0"/>
              <a:t>seçimi</a:t>
            </a:r>
            <a:endParaRPr lang="en-US" dirty="0" smtClean="0"/>
          </a:p>
          <a:p>
            <a:pPr>
              <a:lnSpc>
                <a:spcPct val="150000"/>
              </a:lnSpc>
            </a:pPr>
            <a:r>
              <a:rPr lang="en-US" dirty="0" err="1" smtClean="0"/>
              <a:t>Yeni</a:t>
            </a:r>
            <a:r>
              <a:rPr lang="en-US" dirty="0" smtClean="0"/>
              <a:t> </a:t>
            </a:r>
            <a:r>
              <a:rPr lang="en-US" dirty="0" err="1" smtClean="0"/>
              <a:t>çıkan</a:t>
            </a:r>
            <a:r>
              <a:rPr lang="en-US" dirty="0" smtClean="0"/>
              <a:t> </a:t>
            </a:r>
            <a:r>
              <a:rPr lang="en-US" dirty="0" err="1" smtClean="0"/>
              <a:t>ilaçların</a:t>
            </a:r>
            <a:r>
              <a:rPr lang="en-US" dirty="0" smtClean="0"/>
              <a:t> </a:t>
            </a:r>
            <a:r>
              <a:rPr lang="en-US" dirty="0" err="1" smtClean="0"/>
              <a:t>uygunsuz</a:t>
            </a:r>
            <a:r>
              <a:rPr lang="en-US" dirty="0" smtClean="0"/>
              <a:t> </a:t>
            </a:r>
            <a:r>
              <a:rPr lang="en-US" dirty="0" err="1" smtClean="0"/>
              <a:t>tercihi</a:t>
            </a:r>
            <a:endParaRPr lang="en-US" dirty="0" smtClean="0"/>
          </a:p>
          <a:p>
            <a:pPr>
              <a:lnSpc>
                <a:spcPct val="150000"/>
              </a:lnSpc>
            </a:pPr>
            <a:r>
              <a:rPr lang="en-US" dirty="0" err="1" smtClean="0"/>
              <a:t>İlaç</a:t>
            </a:r>
            <a:r>
              <a:rPr lang="en-US" dirty="0" smtClean="0"/>
              <a:t> </a:t>
            </a:r>
            <a:r>
              <a:rPr lang="en-US" dirty="0" err="1" smtClean="0"/>
              <a:t>kullanımında</a:t>
            </a:r>
            <a:r>
              <a:rPr lang="en-US" dirty="0" smtClean="0"/>
              <a:t> </a:t>
            </a:r>
            <a:r>
              <a:rPr lang="en-US" dirty="0" err="1" smtClean="0"/>
              <a:t>özensiz</a:t>
            </a:r>
            <a:r>
              <a:rPr lang="en-US" dirty="0" smtClean="0"/>
              <a:t> </a:t>
            </a:r>
            <a:r>
              <a:rPr lang="en-US" dirty="0" err="1" smtClean="0"/>
              <a:t>davranılması</a:t>
            </a:r>
            <a:r>
              <a:rPr lang="en-US" dirty="0" smtClean="0"/>
              <a:t> </a:t>
            </a:r>
            <a:r>
              <a:rPr lang="tr-TR" dirty="0" smtClean="0"/>
              <a:t>                                  </a:t>
            </a:r>
            <a:r>
              <a:rPr lang="en-US" dirty="0" smtClean="0"/>
              <a:t>(</a:t>
            </a:r>
            <a:r>
              <a:rPr lang="en-US" dirty="0" err="1" smtClean="0"/>
              <a:t>uygulama</a:t>
            </a:r>
            <a:r>
              <a:rPr lang="en-US" dirty="0" smtClean="0"/>
              <a:t> </a:t>
            </a:r>
            <a:r>
              <a:rPr lang="en-US" dirty="0" err="1" smtClean="0"/>
              <a:t>yolu</a:t>
            </a:r>
            <a:r>
              <a:rPr lang="en-US" dirty="0" smtClean="0"/>
              <a:t>, </a:t>
            </a:r>
            <a:r>
              <a:rPr lang="en-US" dirty="0" err="1" smtClean="0"/>
              <a:t>süre</a:t>
            </a:r>
            <a:r>
              <a:rPr lang="en-US" dirty="0" smtClean="0"/>
              <a:t>, doz..)</a:t>
            </a:r>
          </a:p>
          <a:p>
            <a:pPr>
              <a:lnSpc>
                <a:spcPct val="150000"/>
              </a:lnSpc>
            </a:pPr>
            <a:r>
              <a:rPr lang="en-US" dirty="0" err="1" smtClean="0"/>
              <a:t>Uygunsuz</a:t>
            </a:r>
            <a:r>
              <a:rPr lang="tr-TR" dirty="0" smtClean="0"/>
              <a:t>,</a:t>
            </a:r>
            <a:r>
              <a:rPr lang="en-US" dirty="0" smtClean="0"/>
              <a:t> </a:t>
            </a:r>
            <a:r>
              <a:rPr lang="en-US" dirty="0" err="1" smtClean="0"/>
              <a:t>bireysel</a:t>
            </a:r>
            <a:r>
              <a:rPr lang="en-US" dirty="0" smtClean="0"/>
              <a:t> </a:t>
            </a:r>
            <a:r>
              <a:rPr lang="en-US" dirty="0" err="1" smtClean="0"/>
              <a:t>tedaviler</a:t>
            </a:r>
            <a:endParaRPr lang="en-US" dirty="0" smtClean="0"/>
          </a:p>
          <a:p>
            <a:pPr marL="0" indent="0">
              <a:buNone/>
            </a:pPr>
            <a:endParaRPr lang="en-US" dirty="0" smtClean="0"/>
          </a:p>
          <a:p>
            <a:endParaRPr lang="en-US" dirty="0" smtClean="0"/>
          </a:p>
          <a:p>
            <a:endParaRPr lang="en-US" dirty="0"/>
          </a:p>
        </p:txBody>
      </p:sp>
      <p:sp>
        <p:nvSpPr>
          <p:cNvPr id="8" name="Dikdörtgen 7"/>
          <p:cNvSpPr/>
          <p:nvPr/>
        </p:nvSpPr>
        <p:spPr>
          <a:xfrm>
            <a:off x="6084169" y="6237312"/>
            <a:ext cx="2727991" cy="369332"/>
          </a:xfrm>
          <a:prstGeom prst="rect">
            <a:avLst/>
          </a:prstGeom>
        </p:spPr>
        <p:txBody>
          <a:bodyPr wrap="none" lIns="91430" tIns="45715" rIns="91430" bIns="45715">
            <a:spAutoFit/>
          </a:bodyPr>
          <a:lstStyle/>
          <a:p>
            <a:r>
              <a:rPr lang="en-US" dirty="0">
                <a:solidFill>
                  <a:prstClr val="black"/>
                </a:solidFill>
              </a:rPr>
              <a:t>http://www.akilciilac.gov.tr</a:t>
            </a:r>
          </a:p>
        </p:txBody>
      </p:sp>
      <p:sp>
        <p:nvSpPr>
          <p:cNvPr id="9" name="Başlık 4"/>
          <p:cNvSpPr>
            <a:spLocks noGrp="1"/>
          </p:cNvSpPr>
          <p:nvPr>
            <p:ph type="title"/>
          </p:nvPr>
        </p:nvSpPr>
        <p:spPr>
          <a:xfrm>
            <a:off x="457200" y="274638"/>
            <a:ext cx="8229600" cy="922114"/>
          </a:xfrm>
          <a:ln>
            <a:noFill/>
          </a:ln>
        </p:spPr>
        <p:style>
          <a:lnRef idx="1">
            <a:schemeClr val="dk1"/>
          </a:lnRef>
          <a:fillRef idx="2">
            <a:schemeClr val="dk1"/>
          </a:fillRef>
          <a:effectRef idx="1">
            <a:schemeClr val="dk1"/>
          </a:effectRef>
          <a:fontRef idx="minor">
            <a:schemeClr val="dk1"/>
          </a:fontRef>
        </p:style>
        <p:txBody>
          <a:bodyPr/>
          <a:lstStyle/>
          <a:p>
            <a:r>
              <a:rPr lang="tr-TR" b="1" dirty="0" smtClean="0"/>
              <a:t>AİK- Aykırı Durumlar</a:t>
            </a:r>
            <a:endParaRPr lang="en-US" b="1" dirty="0"/>
          </a:p>
        </p:txBody>
      </p:sp>
    </p:spTree>
    <p:extLst>
      <p:ext uri="{BB962C8B-B14F-4D97-AF65-F5344CB8AC3E}">
        <p14:creationId xmlns:p14="http://schemas.microsoft.com/office/powerpoint/2010/main" val="1543285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06" t="6667" r="32181" b="8958"/>
          <a:stretch/>
        </p:blipFill>
        <p:spPr bwMode="auto">
          <a:xfrm>
            <a:off x="563176" y="332656"/>
            <a:ext cx="810768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Yuvarlatılmış Dikdörtgen 3"/>
          <p:cNvSpPr/>
          <p:nvPr/>
        </p:nvSpPr>
        <p:spPr>
          <a:xfrm>
            <a:off x="3419872" y="980728"/>
            <a:ext cx="1512168" cy="2160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
        <p:nvSpPr>
          <p:cNvPr id="6" name="Yuvarlatılmış Dikdörtgen 5"/>
          <p:cNvSpPr/>
          <p:nvPr/>
        </p:nvSpPr>
        <p:spPr>
          <a:xfrm>
            <a:off x="3419872" y="1916832"/>
            <a:ext cx="2232248" cy="2160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
        <p:nvSpPr>
          <p:cNvPr id="7" name="Yuvarlatılmış Dikdörtgen 6"/>
          <p:cNvSpPr/>
          <p:nvPr/>
        </p:nvSpPr>
        <p:spPr>
          <a:xfrm>
            <a:off x="3419872" y="2124316"/>
            <a:ext cx="3240360" cy="21602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Tree>
    <p:extLst>
      <p:ext uri="{BB962C8B-B14F-4D97-AF65-F5344CB8AC3E}">
        <p14:creationId xmlns:p14="http://schemas.microsoft.com/office/powerpoint/2010/main" val="308095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3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4"/>
          <p:cNvSpPr>
            <a:spLocks noGrp="1"/>
          </p:cNvSpPr>
          <p:nvPr>
            <p:ph type="title"/>
          </p:nvPr>
        </p:nvSpPr>
        <p:spPr>
          <a:xfrm>
            <a:off x="457200" y="274638"/>
            <a:ext cx="8229600" cy="922114"/>
          </a:xfrm>
          <a:ln>
            <a:noFill/>
          </a:ln>
        </p:spPr>
        <p:style>
          <a:lnRef idx="1">
            <a:schemeClr val="dk1"/>
          </a:lnRef>
          <a:fillRef idx="2">
            <a:schemeClr val="dk1"/>
          </a:fillRef>
          <a:effectRef idx="1">
            <a:schemeClr val="dk1"/>
          </a:effectRef>
          <a:fontRef idx="minor">
            <a:schemeClr val="dk1"/>
          </a:fontRef>
        </p:style>
        <p:txBody>
          <a:bodyPr>
            <a:normAutofit/>
          </a:bodyPr>
          <a:lstStyle/>
          <a:p>
            <a:r>
              <a:rPr lang="tr-TR" sz="3200" b="1" dirty="0"/>
              <a:t>Güncel Tanı ve Tedavi Rehberleri Kullanmak</a:t>
            </a:r>
            <a:endParaRPr lang="en-US" sz="3200" b="1"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842" t="15001" r="32262" b="18333"/>
          <a:stretch/>
        </p:blipFill>
        <p:spPr bwMode="auto">
          <a:xfrm>
            <a:off x="594360" y="1424960"/>
            <a:ext cx="3761616" cy="454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494" t="11876" r="32782" b="6458"/>
          <a:stretch/>
        </p:blipFill>
        <p:spPr bwMode="auto">
          <a:xfrm>
            <a:off x="5076056" y="1424960"/>
            <a:ext cx="3537148" cy="454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882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698" t="11042" r="24217" b="21667"/>
          <a:stretch/>
        </p:blipFill>
        <p:spPr bwMode="auto">
          <a:xfrm>
            <a:off x="4640638" y="1232756"/>
            <a:ext cx="4249252" cy="471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636" t="27916" r="30541" b="21042"/>
          <a:stretch/>
        </p:blipFill>
        <p:spPr bwMode="auto">
          <a:xfrm>
            <a:off x="185763" y="1232756"/>
            <a:ext cx="4408506" cy="471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6587761" y="6432390"/>
            <a:ext cx="2276585" cy="246221"/>
          </a:xfrm>
          <a:prstGeom prst="rect">
            <a:avLst/>
          </a:prstGeom>
        </p:spPr>
        <p:txBody>
          <a:bodyPr wrap="none">
            <a:spAutoFit/>
          </a:bodyPr>
          <a:lstStyle/>
          <a:p>
            <a:r>
              <a:rPr lang="tr-TR" sz="1000" b="1" dirty="0">
                <a:latin typeface="ITCFranklinGothicStd-DmCp"/>
              </a:rPr>
              <a:t>w </a:t>
            </a:r>
            <a:r>
              <a:rPr lang="tr-TR" sz="1000" b="1" dirty="0" err="1">
                <a:latin typeface="ITCFranklinGothicStd-DmCp"/>
              </a:rPr>
              <a:t>w</a:t>
            </a:r>
            <a:r>
              <a:rPr lang="tr-TR" sz="1000" b="1" dirty="0">
                <a:latin typeface="ITCFranklinGothicStd-DmCp"/>
              </a:rPr>
              <a:t> </a:t>
            </a:r>
            <a:r>
              <a:rPr lang="tr-TR" sz="1000" b="1" dirty="0" err="1">
                <a:latin typeface="ITCFranklinGothicStd-DmCp"/>
              </a:rPr>
              <a:t>w</a:t>
            </a:r>
            <a:r>
              <a:rPr lang="tr-TR" sz="1000" b="1" dirty="0">
                <a:latin typeface="ITCFranklinGothicStd-DmCp"/>
              </a:rPr>
              <a:t> . r h e u m a t o l o g y . o r g</a:t>
            </a:r>
            <a:endParaRPr lang="tr-TR" sz="1000" dirty="0"/>
          </a:p>
        </p:txBody>
      </p:sp>
      <p:sp>
        <p:nvSpPr>
          <p:cNvPr id="7" name="Başlık 4"/>
          <p:cNvSpPr txBox="1">
            <a:spLocks/>
          </p:cNvSpPr>
          <p:nvPr/>
        </p:nvSpPr>
        <p:spPr bwMode="auto">
          <a:xfrm>
            <a:off x="546239" y="116632"/>
            <a:ext cx="8226720" cy="72007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91430" tIns="45715" rIns="91430" bIns="45715" numCol="1" rtlCol="0" anchor="ctr" anchorCtr="0" compatLnSpc="1">
            <a:prstTxWarp prst="textNoShape">
              <a:avLst/>
            </a:prstTxWarp>
            <a:normAutofit/>
          </a:bodyPr>
          <a:lstStyle>
            <a:lvl1pPr algn="ctr" defTabSz="914305" rtl="0" eaLnBrk="1" fontAlgn="base" latinLnBrk="0" hangingPunct="1">
              <a:lnSpc>
                <a:spcPct val="93000"/>
              </a:lnSpc>
              <a:spcBef>
                <a:spcPct val="0"/>
              </a:spcBef>
              <a:spcAft>
                <a:spcPct val="0"/>
              </a:spcAft>
              <a:buClr>
                <a:srgbClr val="000000"/>
              </a:buClr>
              <a:buSzPct val="100000"/>
              <a:buFont typeface="Times New Roman" pitchFamily="16" charset="0"/>
              <a:buNone/>
              <a:defRPr sz="4400" kern="12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pPr fontAlgn="auto">
              <a:lnSpc>
                <a:spcPct val="100000"/>
              </a:lnSpc>
              <a:spcAft>
                <a:spcPts val="0"/>
              </a:spcAft>
              <a:buClrTx/>
              <a:buSzTx/>
              <a:buFontTx/>
              <a:buNone/>
            </a:pPr>
            <a:r>
              <a:rPr lang="tr-TR" sz="3200" b="1" dirty="0" err="1" smtClean="0">
                <a:solidFill>
                  <a:sysClr val="windowText" lastClr="000000"/>
                </a:solidFill>
                <a:latin typeface="Calibri"/>
              </a:rPr>
              <a:t>Juvenil</a:t>
            </a:r>
            <a:r>
              <a:rPr lang="tr-TR" sz="3200" b="1" dirty="0" smtClean="0">
                <a:solidFill>
                  <a:sysClr val="windowText" lastClr="000000"/>
                </a:solidFill>
                <a:latin typeface="Calibri"/>
              </a:rPr>
              <a:t> </a:t>
            </a:r>
            <a:r>
              <a:rPr lang="tr-TR" sz="3200" b="1" dirty="0" err="1" smtClean="0">
                <a:solidFill>
                  <a:sysClr val="windowText" lastClr="000000"/>
                </a:solidFill>
                <a:latin typeface="Calibri"/>
              </a:rPr>
              <a:t>İdiopatik</a:t>
            </a:r>
            <a:r>
              <a:rPr lang="tr-TR" sz="3200" b="1" dirty="0" smtClean="0">
                <a:solidFill>
                  <a:sysClr val="windowText" lastClr="000000"/>
                </a:solidFill>
                <a:latin typeface="Calibri"/>
              </a:rPr>
              <a:t> </a:t>
            </a:r>
            <a:r>
              <a:rPr lang="tr-TR" sz="3200" b="1" dirty="0" err="1" smtClean="0">
                <a:solidFill>
                  <a:sysClr val="windowText" lastClr="000000"/>
                </a:solidFill>
                <a:latin typeface="Calibri"/>
              </a:rPr>
              <a:t>Artrit</a:t>
            </a:r>
            <a:endParaRPr lang="en-US" sz="3200" b="1" dirty="0">
              <a:solidFill>
                <a:sysClr val="windowText" lastClr="000000"/>
              </a:solidFill>
              <a:latin typeface="Calibri"/>
            </a:endParaRPr>
          </a:p>
        </p:txBody>
      </p:sp>
      <p:sp>
        <p:nvSpPr>
          <p:cNvPr id="6" name="Yuvarlatılmış Dikdörtgen 5"/>
          <p:cNvSpPr/>
          <p:nvPr/>
        </p:nvSpPr>
        <p:spPr>
          <a:xfrm>
            <a:off x="3851920" y="2492896"/>
            <a:ext cx="93610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
        <p:nvSpPr>
          <p:cNvPr id="8" name="Yuvarlatılmış Dikdörtgen 7"/>
          <p:cNvSpPr/>
          <p:nvPr/>
        </p:nvSpPr>
        <p:spPr>
          <a:xfrm>
            <a:off x="1691680" y="2871300"/>
            <a:ext cx="936104" cy="485691"/>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
        <p:nvSpPr>
          <p:cNvPr id="9" name="Yuvarlatılmış Dikdörtgen 8"/>
          <p:cNvSpPr/>
          <p:nvPr/>
        </p:nvSpPr>
        <p:spPr>
          <a:xfrm>
            <a:off x="1808276" y="4293096"/>
            <a:ext cx="93610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
        <p:nvSpPr>
          <p:cNvPr id="10" name="Yuvarlatılmış Dikdörtgen 9"/>
          <p:cNvSpPr/>
          <p:nvPr/>
        </p:nvSpPr>
        <p:spPr>
          <a:xfrm>
            <a:off x="1808276" y="5589240"/>
            <a:ext cx="93610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
        <p:nvSpPr>
          <p:cNvPr id="11" name="Yuvarlatılmış Dikdörtgen 10"/>
          <p:cNvSpPr/>
          <p:nvPr/>
        </p:nvSpPr>
        <p:spPr>
          <a:xfrm>
            <a:off x="6948264" y="5413937"/>
            <a:ext cx="93610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Tree>
    <p:extLst>
      <p:ext uri="{BB962C8B-B14F-4D97-AF65-F5344CB8AC3E}">
        <p14:creationId xmlns:p14="http://schemas.microsoft.com/office/powerpoint/2010/main" val="11483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1500"/>
                                        <p:tgtEl>
                                          <p:spTgt spid="8"/>
                                        </p:tgtEl>
                                      </p:cBhvr>
                                    </p:animEffect>
                                  </p:childTnLst>
                                </p:cTn>
                              </p:par>
                            </p:childTnLst>
                          </p:cTn>
                        </p:par>
                        <p:par>
                          <p:cTn id="12" fill="hold">
                            <p:stCondLst>
                              <p:cond delay="350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500"/>
                                        <p:tgtEl>
                                          <p:spTgt spid="9"/>
                                        </p:tgtEl>
                                      </p:cBhvr>
                                    </p:animEffect>
                                  </p:childTnLst>
                                </p:cTn>
                              </p:par>
                            </p:childTnLst>
                          </p:cTn>
                        </p:par>
                        <p:par>
                          <p:cTn id="16" fill="hold">
                            <p:stCondLst>
                              <p:cond delay="5000"/>
                            </p:stCondLst>
                            <p:childTnLst>
                              <p:par>
                                <p:cTn id="17" presetID="6"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1500"/>
                                        <p:tgtEl>
                                          <p:spTgt spid="10"/>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cstate="print"/>
          <a:srcRect/>
          <a:stretch>
            <a:fillRect/>
          </a:stretch>
        </p:blipFill>
        <p:spPr bwMode="auto">
          <a:xfrm>
            <a:off x="967438" y="980728"/>
            <a:ext cx="7182768" cy="5400600"/>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5217159" y="6498626"/>
            <a:ext cx="3941298" cy="341467"/>
          </a:xfrm>
          <a:prstGeom prst="rect">
            <a:avLst/>
          </a:prstGeom>
          <a:noFill/>
          <a:ln w="9525">
            <a:noFill/>
            <a:round/>
            <a:headEnd/>
            <a:tailEnd/>
          </a:ln>
        </p:spPr>
        <p:txBody>
          <a:bodyPr lIns="81623" tIns="49610" rIns="81623" bIns="40811"/>
          <a:lstStyle/>
          <a:p>
            <a:pPr defTabSz="407442" fontAlgn="base" hangingPunct="0">
              <a:lnSpc>
                <a:spcPct val="93000"/>
              </a:lnSpc>
              <a:spcBef>
                <a:spcPct val="0"/>
              </a:spcBef>
              <a:spcAft>
                <a:spcPct val="0"/>
              </a:spcAft>
              <a:buClr>
                <a:srgbClr val="000000"/>
              </a:buClr>
              <a:buSzPct val="100000"/>
              <a:tabLst>
                <a:tab pos="656514" algn="l"/>
                <a:tab pos="1313025" algn="l"/>
                <a:tab pos="1969541" algn="l"/>
                <a:tab pos="2626055" algn="l"/>
                <a:tab pos="3282566" algn="l"/>
                <a:tab pos="3939082" algn="l"/>
                <a:tab pos="4595595" algn="l"/>
                <a:tab pos="5252108" algn="l"/>
                <a:tab pos="5908622" algn="l"/>
              </a:tabLst>
            </a:pPr>
            <a:r>
              <a:rPr lang="en-GB" sz="800" b="1" dirty="0">
                <a:solidFill>
                  <a:srgbClr val="000000"/>
                </a:solidFill>
              </a:rPr>
              <a:t>Arthritis Care &amp; Research</a:t>
            </a:r>
            <a:r>
              <a:rPr lang="en-GB" sz="800" dirty="0">
                <a:solidFill>
                  <a:srgbClr val="000000"/>
                </a:solidFill>
              </a:rPr>
              <a:t/>
            </a:r>
            <a:br>
              <a:rPr lang="en-GB" sz="800" dirty="0">
                <a:solidFill>
                  <a:srgbClr val="000000"/>
                </a:solidFill>
              </a:rPr>
            </a:br>
            <a:r>
              <a:rPr lang="en-GB" sz="800" dirty="0">
                <a:solidFill>
                  <a:srgbClr val="FF0000"/>
                </a:solidFill>
                <a:hlinkClick r:id="rId5"/>
              </a:rPr>
              <a:t>Volume 65, Issue 10, </a:t>
            </a:r>
            <a:r>
              <a:rPr lang="en-GB" sz="800" dirty="0">
                <a:solidFill>
                  <a:srgbClr val="FF0000"/>
                </a:solidFill>
              </a:rPr>
              <a:t>pages </a:t>
            </a:r>
            <a:r>
              <a:rPr lang="en-GB" sz="800" dirty="0">
                <a:solidFill>
                  <a:srgbClr val="000000"/>
                </a:solidFill>
              </a:rPr>
              <a:t>1551-1563, 24 SEP 2013 DOI: 10.1002/acr.22087</a:t>
            </a:r>
            <a:br>
              <a:rPr lang="en-GB" sz="800" dirty="0">
                <a:solidFill>
                  <a:srgbClr val="000000"/>
                </a:solidFill>
              </a:rPr>
            </a:br>
            <a:endParaRPr lang="en-GB" sz="800" dirty="0">
              <a:solidFill>
                <a:srgbClr val="000000"/>
              </a:solidFill>
              <a:hlinkClick r:id="rId6"/>
            </a:endParaRPr>
          </a:p>
        </p:txBody>
      </p:sp>
      <p:sp>
        <p:nvSpPr>
          <p:cNvPr id="7" name="Başlık 4"/>
          <p:cNvSpPr txBox="1">
            <a:spLocks/>
          </p:cNvSpPr>
          <p:nvPr/>
        </p:nvSpPr>
        <p:spPr>
          <a:xfrm>
            <a:off x="457200" y="116632"/>
            <a:ext cx="8229600" cy="70609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vert="horz" lIns="91430" tIns="45715" rIns="91430" bIns="45715" rtlCol="0" anchor="ctr">
            <a:normAutofit/>
          </a:bodyPr>
          <a:lstStyle>
            <a:lvl1pPr algn="ctr" defTabSz="914305"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305"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ysClr val="windowText" lastClr="000000"/>
                </a:solidFill>
                <a:effectLst/>
                <a:uLnTx/>
                <a:uFillTx/>
                <a:latin typeface="Calibri"/>
                <a:ea typeface="+mn-ea"/>
                <a:cs typeface="+mn-cs"/>
              </a:rPr>
              <a:t>Sistemik </a:t>
            </a:r>
            <a:r>
              <a:rPr kumimoji="0" lang="tr-TR" sz="3200" b="1" i="0" u="none" strike="noStrike" kern="1200" cap="none" spc="0" normalizeH="0" baseline="0" noProof="0" dirty="0" err="1" smtClean="0">
                <a:ln>
                  <a:noFill/>
                </a:ln>
                <a:solidFill>
                  <a:sysClr val="windowText" lastClr="000000"/>
                </a:solidFill>
                <a:effectLst/>
                <a:uLnTx/>
                <a:uFillTx/>
                <a:latin typeface="Calibri"/>
                <a:ea typeface="+mn-ea"/>
                <a:cs typeface="+mn-cs"/>
              </a:rPr>
              <a:t>Juvenil</a:t>
            </a:r>
            <a:r>
              <a:rPr kumimoji="0" lang="tr-TR" sz="32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3200" b="1" i="0" u="none" strike="noStrike" kern="1200" cap="none" spc="0" normalizeH="0" baseline="0" noProof="0" dirty="0" err="1" smtClean="0">
                <a:ln>
                  <a:noFill/>
                </a:ln>
                <a:solidFill>
                  <a:sysClr val="windowText" lastClr="000000"/>
                </a:solidFill>
                <a:effectLst/>
                <a:uLnTx/>
                <a:uFillTx/>
                <a:latin typeface="Calibri"/>
                <a:ea typeface="+mn-ea"/>
                <a:cs typeface="+mn-cs"/>
              </a:rPr>
              <a:t>İdiopatik</a:t>
            </a:r>
            <a:r>
              <a:rPr kumimoji="0" lang="tr-TR" sz="3200" b="1"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tr-TR" sz="3200" b="1" i="0" u="none" strike="noStrike" kern="1200" cap="none" spc="0" normalizeH="0" baseline="0" noProof="0" dirty="0" err="1" smtClean="0">
                <a:ln>
                  <a:noFill/>
                </a:ln>
                <a:solidFill>
                  <a:sysClr val="windowText" lastClr="000000"/>
                </a:solidFill>
                <a:effectLst/>
                <a:uLnTx/>
                <a:uFillTx/>
                <a:latin typeface="Calibri"/>
                <a:ea typeface="+mn-ea"/>
                <a:cs typeface="+mn-cs"/>
              </a:rPr>
              <a:t>Artrit</a:t>
            </a:r>
            <a:endParaRPr kumimoji="0" lang="en-US" sz="32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Yuvarlatılmış Dikdörtgen 5"/>
          <p:cNvSpPr/>
          <p:nvPr/>
        </p:nvSpPr>
        <p:spPr>
          <a:xfrm>
            <a:off x="2303748" y="2132856"/>
            <a:ext cx="93610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
        <p:nvSpPr>
          <p:cNvPr id="8" name="Yuvarlatılmış Dikdörtgen 7"/>
          <p:cNvSpPr/>
          <p:nvPr/>
        </p:nvSpPr>
        <p:spPr>
          <a:xfrm>
            <a:off x="2303748" y="3685745"/>
            <a:ext cx="93610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
        <p:nvSpPr>
          <p:cNvPr id="9" name="Yuvarlatılmış Dikdörtgen 8"/>
          <p:cNvSpPr/>
          <p:nvPr/>
        </p:nvSpPr>
        <p:spPr>
          <a:xfrm>
            <a:off x="4572000" y="1993558"/>
            <a:ext cx="1080120" cy="49933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spTree>
    <p:extLst>
      <p:ext uri="{BB962C8B-B14F-4D97-AF65-F5344CB8AC3E}">
        <p14:creationId xmlns:p14="http://schemas.microsoft.com/office/powerpoint/2010/main" val="210585146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49" t="22217" r="8155" b="17708"/>
          <a:stretch/>
        </p:blipFill>
        <p:spPr bwMode="auto">
          <a:xfrm>
            <a:off x="3484677" y="1700808"/>
            <a:ext cx="5334001" cy="4394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5658628" y="6353696"/>
            <a:ext cx="3442795" cy="384721"/>
          </a:xfrm>
          <a:prstGeom prst="rect">
            <a:avLst/>
          </a:prstGeom>
        </p:spPr>
        <p:txBody>
          <a:bodyPr wrap="square">
            <a:spAutoFit/>
          </a:bodyPr>
          <a:lstStyle/>
          <a:p>
            <a:r>
              <a:rPr lang="tr-TR" sz="800" dirty="0">
                <a:solidFill>
                  <a:srgbClr val="000000"/>
                </a:solidFill>
                <a:latin typeface="StoneSans"/>
              </a:rPr>
              <a:t>SEVENTH EDITION</a:t>
            </a:r>
          </a:p>
          <a:p>
            <a:r>
              <a:rPr lang="tr-TR" sz="1100" dirty="0" err="1">
                <a:solidFill>
                  <a:srgbClr val="00B050"/>
                </a:solidFill>
                <a:latin typeface="StoneSans"/>
              </a:rPr>
              <a:t>Textbook</a:t>
            </a:r>
            <a:r>
              <a:rPr lang="tr-TR" sz="1100" dirty="0">
                <a:solidFill>
                  <a:srgbClr val="00B050"/>
                </a:solidFill>
                <a:latin typeface="StoneSans"/>
              </a:rPr>
              <a:t> </a:t>
            </a:r>
            <a:r>
              <a:rPr lang="tr-TR" sz="1100" dirty="0" smtClean="0">
                <a:solidFill>
                  <a:srgbClr val="00B050"/>
                </a:solidFill>
                <a:latin typeface="StoneSans"/>
              </a:rPr>
              <a:t>of </a:t>
            </a:r>
            <a:r>
              <a:rPr lang="tr-TR" sz="1100" dirty="0" smtClean="0">
                <a:solidFill>
                  <a:srgbClr val="1A6600"/>
                </a:solidFill>
                <a:latin typeface="StoneSans-Semibold"/>
              </a:rPr>
              <a:t>PEDIATRIC RHEUMATOLOGY </a:t>
            </a:r>
            <a:r>
              <a:rPr lang="tr-TR" sz="1100" dirty="0" smtClean="0">
                <a:solidFill>
                  <a:srgbClr val="FF0000"/>
                </a:solidFill>
                <a:latin typeface="StoneSans-Semibold"/>
              </a:rPr>
              <a:t>2016</a:t>
            </a:r>
            <a:endParaRPr lang="tr-TR" sz="1100" dirty="0">
              <a:solidFill>
                <a:srgbClr val="FF0000"/>
              </a:solidFill>
            </a:endParaRPr>
          </a:p>
        </p:txBody>
      </p:sp>
      <p:sp>
        <p:nvSpPr>
          <p:cNvPr id="4" name="Başlık 4"/>
          <p:cNvSpPr txBox="1">
            <a:spLocks/>
          </p:cNvSpPr>
          <p:nvPr/>
        </p:nvSpPr>
        <p:spPr bwMode="auto">
          <a:xfrm>
            <a:off x="546239" y="116632"/>
            <a:ext cx="8226720" cy="72007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91430" tIns="45715" rIns="91430" bIns="45715" numCol="1" rtlCol="0" anchor="ctr" anchorCtr="0" compatLnSpc="1">
            <a:prstTxWarp prst="textNoShape">
              <a:avLst/>
            </a:prstTxWarp>
            <a:normAutofit/>
          </a:bodyPr>
          <a:lstStyle>
            <a:lvl1pPr algn="ctr" defTabSz="914305" rtl="0" eaLnBrk="1" fontAlgn="base" latinLnBrk="0" hangingPunct="1">
              <a:lnSpc>
                <a:spcPct val="93000"/>
              </a:lnSpc>
              <a:spcBef>
                <a:spcPct val="0"/>
              </a:spcBef>
              <a:spcAft>
                <a:spcPct val="0"/>
              </a:spcAft>
              <a:buClr>
                <a:srgbClr val="000000"/>
              </a:buClr>
              <a:buSzPct val="100000"/>
              <a:buFont typeface="Times New Roman" pitchFamily="16" charset="0"/>
              <a:buNone/>
              <a:defRPr sz="4400" kern="12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pPr fontAlgn="auto">
              <a:lnSpc>
                <a:spcPct val="100000"/>
              </a:lnSpc>
              <a:spcAft>
                <a:spcPts val="0"/>
              </a:spcAft>
              <a:buClrTx/>
              <a:buSzTx/>
              <a:buFontTx/>
              <a:buNone/>
            </a:pPr>
            <a:r>
              <a:rPr lang="tr-TR" sz="3200" b="1" dirty="0" err="1" smtClean="0">
                <a:solidFill>
                  <a:sysClr val="windowText" lastClr="000000"/>
                </a:solidFill>
                <a:latin typeface="Calibri"/>
              </a:rPr>
              <a:t>Juvenil</a:t>
            </a:r>
            <a:r>
              <a:rPr lang="tr-TR" sz="3200" b="1" dirty="0" smtClean="0">
                <a:solidFill>
                  <a:sysClr val="windowText" lastClr="000000"/>
                </a:solidFill>
                <a:latin typeface="Calibri"/>
              </a:rPr>
              <a:t> </a:t>
            </a:r>
            <a:r>
              <a:rPr lang="tr-TR" sz="3200" b="1" dirty="0" err="1" smtClean="0">
                <a:solidFill>
                  <a:sysClr val="windowText" lastClr="000000"/>
                </a:solidFill>
                <a:latin typeface="Calibri"/>
              </a:rPr>
              <a:t>İdiopatik</a:t>
            </a:r>
            <a:r>
              <a:rPr lang="tr-TR" sz="3200" b="1" dirty="0" smtClean="0">
                <a:solidFill>
                  <a:sysClr val="windowText" lastClr="000000"/>
                </a:solidFill>
                <a:latin typeface="Calibri"/>
              </a:rPr>
              <a:t> </a:t>
            </a:r>
            <a:r>
              <a:rPr lang="tr-TR" sz="3200" b="1" dirty="0" err="1" smtClean="0">
                <a:solidFill>
                  <a:sysClr val="windowText" lastClr="000000"/>
                </a:solidFill>
                <a:latin typeface="Calibri"/>
              </a:rPr>
              <a:t>Artritte</a:t>
            </a:r>
            <a:r>
              <a:rPr lang="tr-TR" sz="3200" b="1" dirty="0" smtClean="0">
                <a:solidFill>
                  <a:sysClr val="windowText" lastClr="000000"/>
                </a:solidFill>
                <a:latin typeface="Calibri"/>
              </a:rPr>
              <a:t> </a:t>
            </a:r>
            <a:r>
              <a:rPr lang="tr-TR" sz="3200" b="1" dirty="0" err="1" smtClean="0">
                <a:solidFill>
                  <a:sysClr val="windowText" lastClr="000000"/>
                </a:solidFill>
                <a:latin typeface="Calibri"/>
              </a:rPr>
              <a:t>Uveit</a:t>
            </a:r>
            <a:r>
              <a:rPr lang="tr-TR" sz="3200" b="1" dirty="0" smtClean="0">
                <a:solidFill>
                  <a:sysClr val="windowText" lastClr="000000"/>
                </a:solidFill>
                <a:latin typeface="Calibri"/>
              </a:rPr>
              <a:t> Tedavisi</a:t>
            </a:r>
            <a:endParaRPr lang="en-US" sz="3200" b="1" dirty="0">
              <a:solidFill>
                <a:sysClr val="windowText" lastClr="000000"/>
              </a:solidFill>
              <a:latin typeface="Calibri"/>
            </a:endParaRPr>
          </a:p>
        </p:txBody>
      </p:sp>
      <p:sp>
        <p:nvSpPr>
          <p:cNvPr id="6" name="Metin Yer Tutucusu 5"/>
          <p:cNvSpPr>
            <a:spLocks noGrp="1"/>
          </p:cNvSpPr>
          <p:nvPr>
            <p:ph type="body" sz="half" idx="2"/>
          </p:nvPr>
        </p:nvSpPr>
        <p:spPr>
          <a:xfrm>
            <a:off x="476364" y="1414993"/>
            <a:ext cx="3008313" cy="4691063"/>
          </a:xfrm>
        </p:spPr>
        <p:txBody>
          <a:bodyPr>
            <a:normAutofit/>
          </a:bodyPr>
          <a:lstStyle/>
          <a:p>
            <a:endParaRPr lang="tr-TR" dirty="0"/>
          </a:p>
          <a:p>
            <a:r>
              <a:rPr lang="tr-TR" sz="2000" b="1" dirty="0" smtClean="0">
                <a:solidFill>
                  <a:srgbClr val="00B050"/>
                </a:solidFill>
              </a:rPr>
              <a:t>Başlangıç</a:t>
            </a:r>
          </a:p>
          <a:p>
            <a:pPr lvl="1"/>
            <a:r>
              <a:rPr lang="tr-TR" sz="1800" dirty="0" err="1" smtClean="0"/>
              <a:t>Topikal</a:t>
            </a:r>
            <a:r>
              <a:rPr lang="tr-TR" sz="1800" dirty="0" smtClean="0"/>
              <a:t> </a:t>
            </a:r>
            <a:r>
              <a:rPr lang="tr-TR" sz="1800" dirty="0" err="1" smtClean="0"/>
              <a:t>Steroid</a:t>
            </a:r>
            <a:endParaRPr lang="tr-TR" sz="1800" dirty="0" smtClean="0"/>
          </a:p>
          <a:p>
            <a:pPr lvl="1">
              <a:lnSpc>
                <a:spcPct val="150000"/>
              </a:lnSpc>
            </a:pPr>
            <a:endParaRPr lang="tr-TR" sz="2800" dirty="0"/>
          </a:p>
          <a:p>
            <a:r>
              <a:rPr lang="tr-TR" sz="2000" b="1" dirty="0" smtClean="0">
                <a:solidFill>
                  <a:srgbClr val="00B050"/>
                </a:solidFill>
              </a:rPr>
              <a:t>İkincil Tedavi</a:t>
            </a:r>
          </a:p>
          <a:p>
            <a:pPr lvl="1"/>
            <a:r>
              <a:rPr lang="tr-TR" sz="1800" dirty="0" smtClean="0"/>
              <a:t>MTX</a:t>
            </a:r>
          </a:p>
          <a:p>
            <a:pPr lvl="1"/>
            <a:endParaRPr lang="tr-TR" sz="1800" dirty="0"/>
          </a:p>
          <a:p>
            <a:pPr lvl="1"/>
            <a:endParaRPr lang="tr-TR" sz="1800" dirty="0" smtClean="0"/>
          </a:p>
          <a:p>
            <a:pPr lvl="1"/>
            <a:endParaRPr lang="tr-TR" sz="1800" dirty="0"/>
          </a:p>
          <a:p>
            <a:r>
              <a:rPr lang="tr-TR" sz="2000" b="1" dirty="0" smtClean="0">
                <a:solidFill>
                  <a:srgbClr val="00B050"/>
                </a:solidFill>
              </a:rPr>
              <a:t>Üçüncül Tedavi</a:t>
            </a:r>
          </a:p>
          <a:p>
            <a:pPr lvl="1"/>
            <a:r>
              <a:rPr lang="tr-TR" sz="1800" dirty="0" smtClean="0"/>
              <a:t>Anti-TNF-</a:t>
            </a:r>
            <a:r>
              <a:rPr lang="el-GR" sz="1800" dirty="0" smtClean="0"/>
              <a:t>α</a:t>
            </a:r>
            <a:r>
              <a:rPr lang="tr-TR" sz="1800" dirty="0" smtClean="0"/>
              <a:t> ajanlar</a:t>
            </a:r>
          </a:p>
          <a:p>
            <a:pPr lvl="2"/>
            <a:r>
              <a:rPr lang="tr-TR" sz="1600" dirty="0" err="1" smtClean="0"/>
              <a:t>Infliximab</a:t>
            </a:r>
            <a:r>
              <a:rPr lang="tr-TR" sz="1600" dirty="0" smtClean="0"/>
              <a:t> veya </a:t>
            </a:r>
            <a:r>
              <a:rPr lang="tr-TR" sz="1600" dirty="0" err="1" smtClean="0"/>
              <a:t>Adalimumab</a:t>
            </a:r>
            <a:endParaRPr lang="tr-TR" sz="1600" dirty="0" smtClean="0"/>
          </a:p>
        </p:txBody>
      </p:sp>
    </p:spTree>
    <p:extLst>
      <p:ext uri="{BB962C8B-B14F-4D97-AF65-F5344CB8AC3E}">
        <p14:creationId xmlns:p14="http://schemas.microsoft.com/office/powerpoint/2010/main" val="1619115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bwMode="auto">
          <a:xfrm>
            <a:off x="456481" y="273629"/>
            <a:ext cx="8226720" cy="779107"/>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a:lstStyle>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smtClean="0">
                <a:ln>
                  <a:noFill/>
                </a:ln>
                <a:solidFill>
                  <a:srgbClr val="000000"/>
                </a:solidFill>
                <a:effectLst/>
                <a:uLnTx/>
                <a:uFillTx/>
                <a:latin typeface="Arial"/>
              </a:rPr>
              <a:t>Sistemik </a:t>
            </a:r>
            <a:r>
              <a:rPr kumimoji="0" lang="tr-TR" sz="2800" b="1" i="0" u="none" strike="noStrike" kern="0" cap="none" spc="0" normalizeH="0" baseline="0" noProof="0" dirty="0" err="1" smtClean="0">
                <a:ln>
                  <a:noFill/>
                </a:ln>
                <a:solidFill>
                  <a:srgbClr val="000000"/>
                </a:solidFill>
                <a:effectLst/>
                <a:uLnTx/>
                <a:uFillTx/>
                <a:latin typeface="Arial"/>
              </a:rPr>
              <a:t>Lupus</a:t>
            </a:r>
            <a:r>
              <a:rPr kumimoji="0" lang="tr-TR" sz="2800" b="1" i="0" u="none" strike="noStrike" kern="0" cap="none" spc="0" normalizeH="0" baseline="0" noProof="0" dirty="0" smtClean="0">
                <a:ln>
                  <a:noFill/>
                </a:ln>
                <a:solidFill>
                  <a:srgbClr val="000000"/>
                </a:solidFill>
                <a:effectLst/>
                <a:uLnTx/>
                <a:uFillTx/>
                <a:latin typeface="Arial"/>
              </a:rPr>
              <a:t> </a:t>
            </a:r>
            <a:r>
              <a:rPr kumimoji="0" lang="tr-TR" sz="2800" b="1" i="0" u="none" strike="noStrike" kern="0" cap="none" spc="0" normalizeH="0" baseline="0" noProof="0" dirty="0" err="1" smtClean="0">
                <a:ln>
                  <a:noFill/>
                </a:ln>
                <a:solidFill>
                  <a:srgbClr val="000000"/>
                </a:solidFill>
                <a:effectLst/>
                <a:uLnTx/>
                <a:uFillTx/>
                <a:latin typeface="Arial"/>
              </a:rPr>
              <a:t>Eritematozus</a:t>
            </a:r>
            <a:r>
              <a:rPr kumimoji="0" lang="tr-TR" sz="2800" b="1" i="0" u="none" strike="noStrike" kern="0" cap="none" spc="0" normalizeH="0" baseline="0" noProof="0" dirty="0" smtClean="0">
                <a:ln>
                  <a:noFill/>
                </a:ln>
                <a:solidFill>
                  <a:srgbClr val="000000"/>
                </a:solidFill>
                <a:effectLst/>
                <a:uLnTx/>
                <a:uFillTx/>
                <a:latin typeface="Arial"/>
              </a:rPr>
              <a:t> (SLE) ve </a:t>
            </a:r>
          </a:p>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err="1" smtClean="0">
                <a:ln>
                  <a:noFill/>
                </a:ln>
                <a:solidFill>
                  <a:srgbClr val="000000"/>
                </a:solidFill>
                <a:effectLst/>
                <a:uLnTx/>
                <a:uFillTx/>
                <a:latin typeface="Arial"/>
              </a:rPr>
              <a:t>Lupus</a:t>
            </a:r>
            <a:r>
              <a:rPr kumimoji="0" lang="tr-TR" sz="2800" b="1" i="0" u="none" strike="noStrike" kern="0" cap="none" spc="0" normalizeH="0" baseline="0" noProof="0" dirty="0" smtClean="0">
                <a:ln>
                  <a:noFill/>
                </a:ln>
                <a:solidFill>
                  <a:srgbClr val="000000"/>
                </a:solidFill>
                <a:effectLst/>
                <a:uLnTx/>
                <a:uFillTx/>
                <a:latin typeface="Arial"/>
              </a:rPr>
              <a:t> Nefriti</a:t>
            </a:r>
            <a:endParaRPr kumimoji="0" lang="tr-TR" sz="2800" b="1" i="0" u="none" strike="noStrike" kern="0" cap="none" spc="0" normalizeH="0" baseline="0" noProof="0" dirty="0">
              <a:ln>
                <a:noFill/>
              </a:ln>
              <a:solidFill>
                <a:srgbClr val="000000"/>
              </a:solidFill>
              <a:effectLst/>
              <a:uLnTx/>
              <a:uFillTx/>
              <a:latin typeface="Aria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34" t="31458" r="35695" b="8958"/>
          <a:stretch/>
        </p:blipFill>
        <p:spPr bwMode="auto">
          <a:xfrm>
            <a:off x="367284" y="2233573"/>
            <a:ext cx="4174781" cy="465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3704" t="16041" r="43148" b="14583"/>
          <a:stretch/>
        </p:blipFill>
        <p:spPr bwMode="auto">
          <a:xfrm>
            <a:off x="4775056" y="2310408"/>
            <a:ext cx="4074798" cy="414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4713271" y="1389618"/>
            <a:ext cx="4103399"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2400" b="1" dirty="0" smtClean="0"/>
              <a:t>Pediatrik SLE tedavisinde sık </a:t>
            </a:r>
          </a:p>
          <a:p>
            <a:r>
              <a:rPr lang="tr-TR" sz="2400" b="1" dirty="0" smtClean="0"/>
              <a:t>kullanılan </a:t>
            </a:r>
            <a:r>
              <a:rPr lang="tr-TR" sz="2400" b="1" dirty="0" err="1" smtClean="0"/>
              <a:t>steroid</a:t>
            </a:r>
            <a:r>
              <a:rPr lang="tr-TR" sz="2400" b="1" dirty="0" smtClean="0"/>
              <a:t> dışı ajanlar </a:t>
            </a:r>
            <a:endParaRPr lang="tr-TR" sz="2400" b="1" dirty="0"/>
          </a:p>
        </p:txBody>
      </p:sp>
      <p:sp>
        <p:nvSpPr>
          <p:cNvPr id="15" name="Metin kutusu 14"/>
          <p:cNvSpPr txBox="1"/>
          <p:nvPr/>
        </p:nvSpPr>
        <p:spPr>
          <a:xfrm>
            <a:off x="402974" y="1389618"/>
            <a:ext cx="4103399"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sz="2400" b="1" dirty="0" err="1" smtClean="0"/>
              <a:t>Lupus</a:t>
            </a:r>
            <a:r>
              <a:rPr lang="tr-TR" sz="2400" b="1" dirty="0" smtClean="0"/>
              <a:t> Nefriti </a:t>
            </a:r>
            <a:r>
              <a:rPr lang="tr-TR" sz="1700" b="1" dirty="0" smtClean="0"/>
              <a:t>(</a:t>
            </a:r>
            <a:r>
              <a:rPr lang="tr-TR" sz="1700" b="1" dirty="0" err="1" smtClean="0"/>
              <a:t>Steroid</a:t>
            </a:r>
            <a:r>
              <a:rPr lang="tr-TR" sz="1700" b="1" dirty="0" smtClean="0"/>
              <a:t> ve </a:t>
            </a:r>
            <a:r>
              <a:rPr lang="tr-TR" sz="1700" b="1" dirty="0" err="1" smtClean="0"/>
              <a:t>Siklofosfamid</a:t>
            </a:r>
            <a:r>
              <a:rPr lang="tr-TR" sz="1700" b="1" dirty="0" smtClean="0"/>
              <a:t> veya MMF)</a:t>
            </a:r>
            <a:r>
              <a:rPr lang="tr-TR" sz="1600" b="1" dirty="0" smtClean="0"/>
              <a:t> </a:t>
            </a:r>
            <a:r>
              <a:rPr lang="tr-TR" sz="2400" b="1" dirty="0" smtClean="0"/>
              <a:t>tedavi önerileri</a:t>
            </a:r>
          </a:p>
        </p:txBody>
      </p:sp>
      <p:sp>
        <p:nvSpPr>
          <p:cNvPr id="16" name="Dikdörtgen 15"/>
          <p:cNvSpPr/>
          <p:nvPr/>
        </p:nvSpPr>
        <p:spPr>
          <a:xfrm>
            <a:off x="5672692" y="6453336"/>
            <a:ext cx="3442795" cy="384721"/>
          </a:xfrm>
          <a:prstGeom prst="rect">
            <a:avLst/>
          </a:prstGeom>
        </p:spPr>
        <p:txBody>
          <a:bodyPr wrap="square">
            <a:spAutoFit/>
          </a:bodyPr>
          <a:lstStyle/>
          <a:p>
            <a:r>
              <a:rPr lang="tr-TR" sz="800" dirty="0">
                <a:solidFill>
                  <a:srgbClr val="000000"/>
                </a:solidFill>
                <a:latin typeface="StoneSans"/>
              </a:rPr>
              <a:t>SEVENTH EDITION</a:t>
            </a:r>
          </a:p>
          <a:p>
            <a:r>
              <a:rPr lang="tr-TR" sz="1100" dirty="0" err="1">
                <a:solidFill>
                  <a:srgbClr val="00B050"/>
                </a:solidFill>
                <a:latin typeface="StoneSans"/>
              </a:rPr>
              <a:t>Textbook</a:t>
            </a:r>
            <a:r>
              <a:rPr lang="tr-TR" sz="1100" dirty="0">
                <a:solidFill>
                  <a:srgbClr val="00B050"/>
                </a:solidFill>
                <a:latin typeface="StoneSans"/>
              </a:rPr>
              <a:t> </a:t>
            </a:r>
            <a:r>
              <a:rPr lang="tr-TR" sz="1100" dirty="0" smtClean="0">
                <a:solidFill>
                  <a:srgbClr val="00B050"/>
                </a:solidFill>
                <a:latin typeface="StoneSans"/>
              </a:rPr>
              <a:t>of </a:t>
            </a:r>
            <a:r>
              <a:rPr lang="tr-TR" sz="1100" dirty="0" smtClean="0">
                <a:solidFill>
                  <a:srgbClr val="1A6600"/>
                </a:solidFill>
                <a:latin typeface="StoneSans-Semibold"/>
              </a:rPr>
              <a:t>PEDIATRIC RHEUMATOLOGY </a:t>
            </a:r>
            <a:r>
              <a:rPr lang="tr-TR" sz="1100" dirty="0" smtClean="0">
                <a:solidFill>
                  <a:srgbClr val="FF0000"/>
                </a:solidFill>
                <a:latin typeface="StoneSans-Semibold"/>
              </a:rPr>
              <a:t>2016</a:t>
            </a:r>
            <a:endParaRPr lang="tr-TR" sz="1100" dirty="0">
              <a:solidFill>
                <a:srgbClr val="FF0000"/>
              </a:solidFill>
            </a:endParaRPr>
          </a:p>
        </p:txBody>
      </p:sp>
    </p:spTree>
    <p:extLst>
      <p:ext uri="{BB962C8B-B14F-4D97-AF65-F5344CB8AC3E}">
        <p14:creationId xmlns:p14="http://schemas.microsoft.com/office/powerpoint/2010/main" val="2340670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bwMode="auto">
          <a:xfrm>
            <a:off x="456481" y="273629"/>
            <a:ext cx="8226720" cy="77910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a:lstStyle>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err="1" smtClean="0">
                <a:ln>
                  <a:noFill/>
                </a:ln>
                <a:solidFill>
                  <a:srgbClr val="000000"/>
                </a:solidFill>
                <a:effectLst/>
                <a:uLnTx/>
                <a:uFillTx/>
                <a:latin typeface="Calibri"/>
                <a:ea typeface="+mj-ea"/>
                <a:cs typeface="+mj-cs"/>
              </a:rPr>
              <a:t>Vaskülitler</a:t>
            </a:r>
            <a:endParaRPr kumimoji="0" lang="tr-TR" sz="2800" b="1" i="0" u="none" strike="noStrike" kern="0" cap="none" spc="0" normalizeH="0" baseline="0" noProof="0" dirty="0">
              <a:ln>
                <a:noFill/>
              </a:ln>
              <a:solidFill>
                <a:srgbClr val="000000"/>
              </a:solidFill>
              <a:effectLst/>
              <a:uLnTx/>
              <a:uFillTx/>
              <a:latin typeface="Calibri"/>
              <a:ea typeface="+mj-ea"/>
              <a:cs typeface="+mj-cs"/>
            </a:endParaRPr>
          </a:p>
        </p:txBody>
      </p:sp>
      <p:sp>
        <p:nvSpPr>
          <p:cNvPr id="11" name="İçerik Yer Tutucusu 10"/>
          <p:cNvSpPr>
            <a:spLocks noGrp="1"/>
          </p:cNvSpPr>
          <p:nvPr>
            <p:ph sz="half" idx="1"/>
          </p:nvPr>
        </p:nvSpPr>
        <p:spPr>
          <a:xfrm>
            <a:off x="432897" y="1196752"/>
            <a:ext cx="4043520" cy="5400600"/>
          </a:xfrm>
        </p:spPr>
        <p:txBody>
          <a:bodyPr/>
          <a:lstStyle/>
          <a:p>
            <a:pPr marL="0" lvl="0" indent="0"/>
            <a:r>
              <a:rPr lang="tr-TR" sz="1400" b="1" dirty="0">
                <a:solidFill>
                  <a:srgbClr val="FF0000"/>
                </a:solidFill>
                <a:latin typeface="Univers"/>
              </a:rPr>
              <a:t>I. </a:t>
            </a:r>
            <a:r>
              <a:rPr lang="tr-TR" sz="1400" b="1" dirty="0">
                <a:solidFill>
                  <a:srgbClr val="FF0000"/>
                </a:solidFill>
                <a:latin typeface="Univers-CondensedLight"/>
              </a:rPr>
              <a:t>Büyük damar </a:t>
            </a:r>
            <a:r>
              <a:rPr lang="tr-TR" sz="1400" b="1" dirty="0" err="1">
                <a:solidFill>
                  <a:srgbClr val="FF0000"/>
                </a:solidFill>
                <a:latin typeface="Univers-CondensedLight"/>
              </a:rPr>
              <a:t>Vaskülitleri</a:t>
            </a:r>
            <a:endParaRPr lang="tr-TR" sz="1400" b="1" dirty="0">
              <a:solidFill>
                <a:srgbClr val="FF0000"/>
              </a:solidFill>
              <a:latin typeface="Univers-CondensedLight"/>
            </a:endParaRPr>
          </a:p>
          <a:p>
            <a:pPr marL="362847" lvl="1" indent="0"/>
            <a:r>
              <a:rPr lang="tr-TR" sz="1100" dirty="0" err="1">
                <a:latin typeface="Univers-CondensedLight"/>
              </a:rPr>
              <a:t>Takayasu</a:t>
            </a:r>
            <a:r>
              <a:rPr lang="tr-TR" sz="1100" dirty="0">
                <a:latin typeface="Univers-CondensedLight"/>
              </a:rPr>
              <a:t> arterit</a:t>
            </a:r>
          </a:p>
          <a:p>
            <a:pPr marL="0" lvl="0" indent="0"/>
            <a:r>
              <a:rPr lang="tr-TR" sz="1400" b="1" dirty="0">
                <a:solidFill>
                  <a:srgbClr val="FF0000"/>
                </a:solidFill>
                <a:latin typeface="Univers"/>
              </a:rPr>
              <a:t>II. </a:t>
            </a:r>
            <a:r>
              <a:rPr lang="tr-TR" sz="1400" b="1" dirty="0">
                <a:solidFill>
                  <a:srgbClr val="FF0000"/>
                </a:solidFill>
                <a:latin typeface="Univers-CondensedLight"/>
              </a:rPr>
              <a:t>Orta çaplı damar </a:t>
            </a:r>
            <a:r>
              <a:rPr lang="tr-TR" sz="1400" b="1" dirty="0" err="1">
                <a:solidFill>
                  <a:srgbClr val="FF0000"/>
                </a:solidFill>
                <a:latin typeface="Univers-CondensedLight"/>
              </a:rPr>
              <a:t>vaskülitleri</a:t>
            </a:r>
            <a:endParaRPr lang="tr-TR" sz="1400" b="1" dirty="0">
              <a:solidFill>
                <a:srgbClr val="FF0000"/>
              </a:solidFill>
              <a:latin typeface="Univers-CondensedLight"/>
            </a:endParaRPr>
          </a:p>
          <a:p>
            <a:pPr marL="362847" lvl="1" indent="0"/>
            <a:r>
              <a:rPr lang="tr-TR" sz="1200" dirty="0">
                <a:latin typeface="Univers-CondensedLight"/>
              </a:rPr>
              <a:t>Çocukluk çağı PAN</a:t>
            </a:r>
          </a:p>
          <a:p>
            <a:pPr marL="362847" lvl="1" indent="0"/>
            <a:r>
              <a:rPr lang="tr-TR" sz="1200" dirty="0" err="1">
                <a:latin typeface="Univers-CondensedLight"/>
              </a:rPr>
              <a:t>Kütanöz</a:t>
            </a:r>
            <a:r>
              <a:rPr lang="tr-TR" sz="1200" dirty="0">
                <a:latin typeface="Univers-CondensedLight"/>
              </a:rPr>
              <a:t> PAN</a:t>
            </a:r>
          </a:p>
          <a:p>
            <a:pPr marL="362847" lvl="1" indent="0"/>
            <a:r>
              <a:rPr lang="tr-TR" sz="1200" dirty="0" err="1">
                <a:latin typeface="Univers-CondensedLight"/>
              </a:rPr>
              <a:t>Kawasaki</a:t>
            </a:r>
            <a:r>
              <a:rPr lang="tr-TR" sz="1200" dirty="0">
                <a:latin typeface="Univers-CondensedLight"/>
              </a:rPr>
              <a:t> hastalığ</a:t>
            </a:r>
            <a:r>
              <a:rPr lang="tr-TR" sz="1100" dirty="0">
                <a:latin typeface="Univers-CondensedLight"/>
              </a:rPr>
              <a:t>ı</a:t>
            </a:r>
          </a:p>
          <a:p>
            <a:pPr marL="0" lvl="0" indent="0"/>
            <a:r>
              <a:rPr lang="en-US" sz="1400" b="1" dirty="0">
                <a:solidFill>
                  <a:srgbClr val="FF0000"/>
                </a:solidFill>
                <a:latin typeface="Univers"/>
              </a:rPr>
              <a:t>III. </a:t>
            </a:r>
            <a:r>
              <a:rPr lang="tr-TR" sz="1400" b="1" dirty="0">
                <a:solidFill>
                  <a:srgbClr val="FF0000"/>
                </a:solidFill>
                <a:latin typeface="Univers-CondensedLight"/>
              </a:rPr>
              <a:t>Küçük çaplı damar </a:t>
            </a:r>
            <a:r>
              <a:rPr lang="tr-TR" sz="1400" b="1" dirty="0" err="1">
                <a:solidFill>
                  <a:srgbClr val="FF0000"/>
                </a:solidFill>
                <a:latin typeface="Univers-CondensedLight"/>
              </a:rPr>
              <a:t>vasküliti</a:t>
            </a:r>
            <a:endParaRPr lang="en-US" sz="1400" b="1" dirty="0">
              <a:solidFill>
                <a:srgbClr val="FF0000"/>
              </a:solidFill>
              <a:latin typeface="Univers-CondensedLight"/>
            </a:endParaRPr>
          </a:p>
          <a:p>
            <a:pPr marL="0" lvl="0" indent="0"/>
            <a:r>
              <a:rPr lang="tr-TR" sz="1400" dirty="0">
                <a:solidFill>
                  <a:srgbClr val="92D050"/>
                </a:solidFill>
                <a:latin typeface="Univers"/>
              </a:rPr>
              <a:t>A. </a:t>
            </a:r>
            <a:r>
              <a:rPr lang="tr-TR" sz="1400" dirty="0" err="1">
                <a:solidFill>
                  <a:srgbClr val="92D050"/>
                </a:solidFill>
                <a:latin typeface="Univers-CondensedLight"/>
              </a:rPr>
              <a:t>Granulomatöz</a:t>
            </a:r>
            <a:endParaRPr lang="tr-TR" sz="1400" dirty="0">
              <a:solidFill>
                <a:srgbClr val="92D050"/>
              </a:solidFill>
              <a:latin typeface="Univers-CondensedLight"/>
            </a:endParaRPr>
          </a:p>
          <a:p>
            <a:pPr marL="362847" lvl="1" indent="0"/>
            <a:r>
              <a:rPr lang="tr-TR" sz="1200" dirty="0" err="1">
                <a:latin typeface="Univers-CondensedLight"/>
              </a:rPr>
              <a:t>Wegener</a:t>
            </a:r>
            <a:r>
              <a:rPr lang="tr-TR" sz="1200" dirty="0">
                <a:latin typeface="Univers-CondensedLight"/>
              </a:rPr>
              <a:t> </a:t>
            </a:r>
            <a:r>
              <a:rPr lang="tr-TR" sz="1200" dirty="0" err="1">
                <a:latin typeface="Univers-CondensedLight"/>
              </a:rPr>
              <a:t>granulomatozü</a:t>
            </a:r>
            <a:endParaRPr lang="tr-TR" sz="1200" dirty="0">
              <a:latin typeface="Univers-CondensedLight"/>
            </a:endParaRPr>
          </a:p>
          <a:p>
            <a:pPr marL="362847" lvl="1" indent="0"/>
            <a:r>
              <a:rPr lang="tr-TR" sz="1200" dirty="0" err="1">
                <a:latin typeface="Univers-CondensedLight"/>
              </a:rPr>
              <a:t>Churg</a:t>
            </a:r>
            <a:r>
              <a:rPr lang="tr-TR" sz="1200" dirty="0">
                <a:latin typeface="Univers-CondensedLight"/>
              </a:rPr>
              <a:t>–Strauss sendromu</a:t>
            </a:r>
          </a:p>
          <a:p>
            <a:pPr marL="0" lvl="0" indent="0"/>
            <a:r>
              <a:rPr lang="tr-TR" sz="1400" dirty="0">
                <a:solidFill>
                  <a:srgbClr val="92D050"/>
                </a:solidFill>
                <a:latin typeface="Univers"/>
              </a:rPr>
              <a:t>B. </a:t>
            </a:r>
            <a:r>
              <a:rPr lang="tr-TR" sz="1400" dirty="0" err="1">
                <a:solidFill>
                  <a:srgbClr val="92D050"/>
                </a:solidFill>
                <a:latin typeface="Univers-CondensedLight"/>
              </a:rPr>
              <a:t>Non-granulomatöz</a:t>
            </a:r>
            <a:endParaRPr lang="tr-TR" sz="1400" dirty="0">
              <a:solidFill>
                <a:srgbClr val="92D050"/>
              </a:solidFill>
              <a:latin typeface="Univers-CondensedLight"/>
            </a:endParaRPr>
          </a:p>
          <a:p>
            <a:pPr marL="362847" lvl="1" indent="0"/>
            <a:r>
              <a:rPr lang="tr-TR" sz="1200" dirty="0" err="1">
                <a:latin typeface="Univers-CondensedLight"/>
              </a:rPr>
              <a:t>Mikroscopik</a:t>
            </a:r>
            <a:r>
              <a:rPr lang="tr-TR" sz="1200" dirty="0">
                <a:latin typeface="Univers-CondensedLight"/>
              </a:rPr>
              <a:t> </a:t>
            </a:r>
            <a:r>
              <a:rPr lang="tr-TR" sz="1200" dirty="0" err="1">
                <a:latin typeface="Univers-CondensedLight"/>
              </a:rPr>
              <a:t>poliangiitis</a:t>
            </a:r>
            <a:endParaRPr lang="tr-TR" sz="1200" dirty="0">
              <a:latin typeface="Univers-CondensedLight"/>
            </a:endParaRPr>
          </a:p>
          <a:p>
            <a:pPr marL="362847" lvl="1" indent="0"/>
            <a:r>
              <a:rPr lang="tr-TR" sz="1200" dirty="0" err="1">
                <a:latin typeface="Univers-CondensedLight"/>
              </a:rPr>
              <a:t>Henoch</a:t>
            </a:r>
            <a:r>
              <a:rPr lang="tr-TR" sz="1200" dirty="0">
                <a:latin typeface="Univers-CondensedLight"/>
              </a:rPr>
              <a:t>–</a:t>
            </a:r>
            <a:r>
              <a:rPr lang="tr-TR" sz="1200" dirty="0" err="1">
                <a:latin typeface="Univers-CondensedLight"/>
              </a:rPr>
              <a:t>Schönlein</a:t>
            </a:r>
            <a:r>
              <a:rPr lang="tr-TR" sz="1200" dirty="0">
                <a:latin typeface="Univers-CondensedLight"/>
              </a:rPr>
              <a:t> </a:t>
            </a:r>
            <a:r>
              <a:rPr lang="tr-TR" sz="1200" dirty="0" err="1">
                <a:latin typeface="Univers-CondensedLight"/>
              </a:rPr>
              <a:t>purpura</a:t>
            </a:r>
            <a:endParaRPr lang="tr-TR" sz="1200" dirty="0">
              <a:latin typeface="Univers-CondensedLight"/>
            </a:endParaRPr>
          </a:p>
          <a:p>
            <a:pPr marL="362847" lvl="1" indent="0"/>
            <a:r>
              <a:rPr lang="tr-TR" sz="1200" dirty="0" err="1">
                <a:latin typeface="Univers-CondensedLight"/>
              </a:rPr>
              <a:t>Isolated</a:t>
            </a:r>
            <a:r>
              <a:rPr lang="tr-TR" sz="1200" dirty="0">
                <a:latin typeface="Univers-CondensedLight"/>
              </a:rPr>
              <a:t> </a:t>
            </a:r>
            <a:r>
              <a:rPr lang="tr-TR" sz="1200" dirty="0" err="1">
                <a:latin typeface="Univers-CondensedLight"/>
              </a:rPr>
              <a:t>cutaneous</a:t>
            </a:r>
            <a:r>
              <a:rPr lang="tr-TR" sz="1200" dirty="0">
                <a:latin typeface="Univers-CondensedLight"/>
              </a:rPr>
              <a:t> </a:t>
            </a:r>
            <a:r>
              <a:rPr lang="tr-TR" sz="1200" dirty="0" err="1">
                <a:latin typeface="Univers-CondensedLight"/>
              </a:rPr>
              <a:t>leukocytoclastic</a:t>
            </a:r>
            <a:r>
              <a:rPr lang="tr-TR" sz="1200" dirty="0">
                <a:latin typeface="Univers-CondensedLight"/>
              </a:rPr>
              <a:t> </a:t>
            </a:r>
            <a:r>
              <a:rPr lang="tr-TR" sz="1200" dirty="0" err="1">
                <a:latin typeface="Univers-CondensedLight"/>
              </a:rPr>
              <a:t>vasculitis</a:t>
            </a:r>
            <a:endParaRPr lang="tr-TR" sz="1200" dirty="0">
              <a:latin typeface="Univers-CondensedLight"/>
            </a:endParaRPr>
          </a:p>
          <a:p>
            <a:pPr marL="362847" lvl="1" indent="0"/>
            <a:r>
              <a:rPr lang="tr-TR" sz="1200" dirty="0" err="1">
                <a:latin typeface="Univers-CondensedLight"/>
              </a:rPr>
              <a:t>Hypocomplementemic</a:t>
            </a:r>
            <a:r>
              <a:rPr lang="tr-TR" sz="1200" dirty="0">
                <a:latin typeface="Univers-CondensedLight"/>
              </a:rPr>
              <a:t> </a:t>
            </a:r>
            <a:r>
              <a:rPr lang="tr-TR" sz="1200" dirty="0" err="1">
                <a:latin typeface="Univers-CondensedLight"/>
              </a:rPr>
              <a:t>urticarial</a:t>
            </a:r>
            <a:r>
              <a:rPr lang="tr-TR" sz="1200" dirty="0">
                <a:latin typeface="Univers-CondensedLight"/>
              </a:rPr>
              <a:t> </a:t>
            </a:r>
            <a:r>
              <a:rPr lang="tr-TR" sz="1200" dirty="0" err="1" smtClean="0">
                <a:latin typeface="Univers-CondensedLight"/>
              </a:rPr>
              <a:t>vasculitis</a:t>
            </a:r>
            <a:endParaRPr lang="tr-TR" sz="1200" dirty="0">
              <a:latin typeface="Univers-CondensedLight"/>
            </a:endParaRPr>
          </a:p>
        </p:txBody>
      </p:sp>
      <p:sp>
        <p:nvSpPr>
          <p:cNvPr id="12" name="İçerik Yer Tutucusu 11"/>
          <p:cNvSpPr>
            <a:spLocks noGrp="1"/>
          </p:cNvSpPr>
          <p:nvPr>
            <p:ph sz="half" idx="2"/>
          </p:nvPr>
        </p:nvSpPr>
        <p:spPr>
          <a:xfrm>
            <a:off x="4932040" y="1196752"/>
            <a:ext cx="4044960" cy="4524955"/>
          </a:xfrm>
        </p:spPr>
        <p:txBody>
          <a:bodyPr/>
          <a:lstStyle/>
          <a:p>
            <a:pPr marL="0" lvl="0" indent="0"/>
            <a:r>
              <a:rPr lang="tr-TR" sz="1400" b="1" dirty="0">
                <a:solidFill>
                  <a:srgbClr val="FF0000"/>
                </a:solidFill>
                <a:latin typeface="Univers"/>
              </a:rPr>
              <a:t>IV. </a:t>
            </a:r>
            <a:r>
              <a:rPr lang="tr-TR" sz="1400" b="1" dirty="0" smtClean="0">
                <a:solidFill>
                  <a:srgbClr val="FF0000"/>
                </a:solidFill>
                <a:latin typeface="Univers-CondensedLight"/>
              </a:rPr>
              <a:t>Diğer </a:t>
            </a:r>
            <a:r>
              <a:rPr lang="tr-TR" sz="1400" b="1" dirty="0" err="1" smtClean="0">
                <a:solidFill>
                  <a:srgbClr val="FF0000"/>
                </a:solidFill>
                <a:latin typeface="Univers-CondensedLight"/>
              </a:rPr>
              <a:t>vaskülitler</a:t>
            </a:r>
            <a:endParaRPr lang="tr-TR" sz="1400" b="1" dirty="0">
              <a:solidFill>
                <a:srgbClr val="FF0000"/>
              </a:solidFill>
              <a:latin typeface="Univers-CondensedLight"/>
            </a:endParaRPr>
          </a:p>
          <a:p>
            <a:pPr marL="362847" lvl="1" indent="0"/>
            <a:r>
              <a:rPr lang="tr-TR" sz="1200" dirty="0" smtClean="0">
                <a:latin typeface="Univers-CondensedLight"/>
              </a:rPr>
              <a:t>Behçet hastalığı</a:t>
            </a:r>
            <a:endParaRPr lang="tr-TR" sz="1200" dirty="0">
              <a:latin typeface="Univers-CondensedLight"/>
            </a:endParaRPr>
          </a:p>
          <a:p>
            <a:pPr marL="362847" lvl="1" indent="0"/>
            <a:r>
              <a:rPr lang="tr-TR" sz="1200" dirty="0" err="1" smtClean="0">
                <a:latin typeface="Univers-CondensedLight"/>
              </a:rPr>
              <a:t>Sekonder</a:t>
            </a:r>
            <a:r>
              <a:rPr lang="tr-TR" sz="1200" dirty="0" smtClean="0">
                <a:latin typeface="Univers-CondensedLight"/>
              </a:rPr>
              <a:t> </a:t>
            </a:r>
            <a:r>
              <a:rPr lang="tr-TR" sz="1200" dirty="0" err="1" smtClean="0">
                <a:latin typeface="Univers-CondensedLight"/>
              </a:rPr>
              <a:t>vaskülitler</a:t>
            </a:r>
            <a:endParaRPr lang="tr-TR" sz="1200" dirty="0" smtClean="0">
              <a:latin typeface="Univers-CondensedLight"/>
            </a:endParaRPr>
          </a:p>
          <a:p>
            <a:pPr marL="725694" lvl="2" indent="0"/>
            <a:r>
              <a:rPr lang="tr-TR" sz="1050" dirty="0" smtClean="0">
                <a:latin typeface="Univers-CondensedLight"/>
              </a:rPr>
              <a:t>Enfeksiyon </a:t>
            </a:r>
            <a:r>
              <a:rPr lang="en-US" sz="1050" dirty="0" smtClean="0">
                <a:latin typeface="Univers-CondensedLight"/>
              </a:rPr>
              <a:t>(hepatitis</a:t>
            </a:r>
            <a:r>
              <a:rPr lang="tr-TR" sz="1050" dirty="0" smtClean="0">
                <a:latin typeface="Univers-CondensedLight"/>
              </a:rPr>
              <a:t> B ile PAN</a:t>
            </a:r>
            <a:r>
              <a:rPr lang="en-US" sz="1050" dirty="0" smtClean="0">
                <a:latin typeface="Univers-CondensedLight"/>
              </a:rPr>
              <a:t>), </a:t>
            </a:r>
            <a:endParaRPr lang="tr-TR" sz="1050" dirty="0" smtClean="0">
              <a:latin typeface="Univers-CondensedLight"/>
            </a:endParaRPr>
          </a:p>
          <a:p>
            <a:pPr marL="725694" lvl="2" indent="0"/>
            <a:r>
              <a:rPr lang="en-US" sz="1050" dirty="0" smtClean="0">
                <a:latin typeface="Univers-CondensedLight"/>
              </a:rPr>
              <a:t>Malign</a:t>
            </a:r>
            <a:r>
              <a:rPr lang="tr-TR" sz="1050" dirty="0" smtClean="0">
                <a:latin typeface="Univers-CondensedLight"/>
              </a:rPr>
              <a:t>ensiler</a:t>
            </a:r>
          </a:p>
          <a:p>
            <a:pPr marL="725694" lvl="2" indent="0"/>
            <a:r>
              <a:rPr lang="tr-TR" sz="1050" dirty="0" err="1" smtClean="0">
                <a:latin typeface="Univers-CondensedLight"/>
              </a:rPr>
              <a:t>laçlar</a:t>
            </a:r>
            <a:r>
              <a:rPr lang="en-US" sz="1050" dirty="0" smtClean="0">
                <a:latin typeface="Univers-CondensedLight"/>
              </a:rPr>
              <a:t> (</a:t>
            </a:r>
            <a:r>
              <a:rPr lang="tr-TR" sz="1050" dirty="0" err="1" smtClean="0">
                <a:latin typeface="Univers-CondensedLight"/>
              </a:rPr>
              <a:t>hipersensitivite</a:t>
            </a:r>
            <a:r>
              <a:rPr lang="tr-TR" sz="1050" dirty="0" smtClean="0">
                <a:latin typeface="Univers-CondensedLight"/>
              </a:rPr>
              <a:t> </a:t>
            </a:r>
            <a:r>
              <a:rPr lang="tr-TR" sz="1050" dirty="0" err="1" smtClean="0">
                <a:latin typeface="Univers-CondensedLight"/>
              </a:rPr>
              <a:t>vasküliti</a:t>
            </a:r>
            <a:r>
              <a:rPr lang="tr-TR" sz="1050" dirty="0" smtClean="0">
                <a:latin typeface="Univers-CondensedLight"/>
              </a:rPr>
              <a:t>)</a:t>
            </a:r>
            <a:endParaRPr lang="tr-TR" sz="1050" dirty="0">
              <a:latin typeface="Univers-CondensedLight"/>
            </a:endParaRPr>
          </a:p>
          <a:p>
            <a:pPr marL="362847" lvl="1" indent="0"/>
            <a:r>
              <a:rPr lang="tr-TR" sz="1100" dirty="0" smtClean="0">
                <a:latin typeface="Univers-CondensedLight"/>
              </a:rPr>
              <a:t>Bağ dokusu hastalıkları ile birlikte olan </a:t>
            </a:r>
            <a:r>
              <a:rPr lang="tr-TR" sz="1100" dirty="0" err="1" smtClean="0">
                <a:latin typeface="Univers-CondensedLight"/>
              </a:rPr>
              <a:t>vaskülitler</a:t>
            </a:r>
            <a:endParaRPr lang="en-US" sz="1100" dirty="0">
              <a:latin typeface="Univers-CondensedLight"/>
            </a:endParaRPr>
          </a:p>
          <a:p>
            <a:pPr marL="362847" lvl="1" indent="0"/>
            <a:r>
              <a:rPr lang="tr-TR" sz="1100" dirty="0" smtClean="0">
                <a:latin typeface="Univers-CondensedLight"/>
              </a:rPr>
              <a:t>Merkezi sinir sisteminin izole </a:t>
            </a:r>
            <a:r>
              <a:rPr lang="tr-TR" sz="1100" dirty="0" err="1" smtClean="0">
                <a:latin typeface="Univers-CondensedLight"/>
              </a:rPr>
              <a:t>vasküliti</a:t>
            </a:r>
            <a:endParaRPr lang="en-US" sz="1100" dirty="0">
              <a:latin typeface="Univers-CondensedLight"/>
            </a:endParaRPr>
          </a:p>
          <a:p>
            <a:pPr marL="362847" lvl="1" indent="0"/>
            <a:r>
              <a:rPr lang="tr-TR" sz="900" dirty="0" err="1">
                <a:latin typeface="Univers-CondensedLight"/>
              </a:rPr>
              <a:t>Cogan</a:t>
            </a:r>
            <a:r>
              <a:rPr lang="tr-TR" sz="900" dirty="0">
                <a:latin typeface="Univers-CondensedLight"/>
              </a:rPr>
              <a:t> </a:t>
            </a:r>
            <a:r>
              <a:rPr lang="tr-TR" sz="900" dirty="0" smtClean="0">
                <a:latin typeface="Univers-CondensedLight"/>
              </a:rPr>
              <a:t>sendromu</a:t>
            </a:r>
            <a:endParaRPr lang="tr-TR" sz="900" dirty="0">
              <a:latin typeface="Univers-CondensedLight"/>
            </a:endParaRPr>
          </a:p>
          <a:p>
            <a:pPr marL="362847" lvl="1" indent="0"/>
            <a:r>
              <a:rPr lang="tr-TR" sz="900" dirty="0" smtClean="0">
                <a:latin typeface="Univers-CondensedLight"/>
              </a:rPr>
              <a:t>Sınıflanamayan</a:t>
            </a:r>
            <a:endParaRPr lang="tr-TR" sz="900" dirty="0"/>
          </a:p>
          <a:p>
            <a:pPr lvl="0"/>
            <a:endParaRPr lang="tr-TR" dirty="0"/>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103"/>
            <a:ext cx="8819854" cy="587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ikdörtgen 14"/>
          <p:cNvSpPr/>
          <p:nvPr/>
        </p:nvSpPr>
        <p:spPr>
          <a:xfrm>
            <a:off x="5367107" y="6121151"/>
            <a:ext cx="3442795" cy="384721"/>
          </a:xfrm>
          <a:prstGeom prst="rect">
            <a:avLst/>
          </a:prstGeom>
        </p:spPr>
        <p:txBody>
          <a:bodyPr wrap="square">
            <a:spAutoFit/>
          </a:bodyPr>
          <a:lstStyle/>
          <a:p>
            <a:r>
              <a:rPr lang="tr-TR" sz="800" dirty="0">
                <a:solidFill>
                  <a:srgbClr val="000000"/>
                </a:solidFill>
                <a:latin typeface="StoneSans"/>
              </a:rPr>
              <a:t>SEVENTH EDITION</a:t>
            </a:r>
          </a:p>
          <a:p>
            <a:r>
              <a:rPr lang="tr-TR" sz="1100" dirty="0" err="1">
                <a:solidFill>
                  <a:srgbClr val="00B050"/>
                </a:solidFill>
                <a:latin typeface="StoneSans"/>
              </a:rPr>
              <a:t>Textbook</a:t>
            </a:r>
            <a:r>
              <a:rPr lang="tr-TR" sz="1100" dirty="0">
                <a:solidFill>
                  <a:srgbClr val="00B050"/>
                </a:solidFill>
                <a:latin typeface="StoneSans"/>
              </a:rPr>
              <a:t> </a:t>
            </a:r>
            <a:r>
              <a:rPr lang="tr-TR" sz="1100" dirty="0" smtClean="0">
                <a:solidFill>
                  <a:srgbClr val="00B050"/>
                </a:solidFill>
                <a:latin typeface="StoneSans"/>
              </a:rPr>
              <a:t>of </a:t>
            </a:r>
            <a:r>
              <a:rPr lang="tr-TR" sz="1100" dirty="0" smtClean="0">
                <a:solidFill>
                  <a:srgbClr val="1A6600"/>
                </a:solidFill>
                <a:latin typeface="StoneSans-Semibold"/>
              </a:rPr>
              <a:t>PEDIATRIC RHEUMATOLOGY </a:t>
            </a:r>
            <a:r>
              <a:rPr lang="tr-TR" sz="1100" dirty="0" smtClean="0">
                <a:solidFill>
                  <a:srgbClr val="FF0000"/>
                </a:solidFill>
                <a:latin typeface="StoneSans-Semibold"/>
              </a:rPr>
              <a:t>2016</a:t>
            </a:r>
            <a:endParaRPr lang="tr-TR" sz="1100" dirty="0">
              <a:solidFill>
                <a:srgbClr val="FF0000"/>
              </a:solidFill>
              <a:latin typeface="Calibri"/>
            </a:endParaRPr>
          </a:p>
        </p:txBody>
      </p:sp>
    </p:spTree>
    <p:extLst>
      <p:ext uri="{BB962C8B-B14F-4D97-AF65-F5344CB8AC3E}">
        <p14:creationId xmlns:p14="http://schemas.microsoft.com/office/powerpoint/2010/main" val="12188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bwMode="auto">
          <a:xfrm>
            <a:off x="456481" y="273629"/>
            <a:ext cx="8226720" cy="779107"/>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a:lstStyle>
          <a:p>
            <a:r>
              <a:rPr lang="tr-TR" sz="2800" b="1" kern="0" dirty="0" smtClean="0">
                <a:latin typeface="Arial"/>
              </a:rPr>
              <a:t>Periyodik ateş sendromları ve ailesel </a:t>
            </a:r>
            <a:r>
              <a:rPr lang="tr-TR" sz="2800" b="1" kern="0" dirty="0" err="1" smtClean="0">
                <a:latin typeface="Arial"/>
              </a:rPr>
              <a:t>otoinflamatuar</a:t>
            </a:r>
            <a:r>
              <a:rPr lang="tr-TR" sz="2800" b="1" kern="0" dirty="0" smtClean="0">
                <a:latin typeface="Arial"/>
              </a:rPr>
              <a:t> hastalıklar</a:t>
            </a:r>
            <a:endParaRPr lang="tr-TR" sz="2800" b="1" kern="0" dirty="0">
              <a:latin typeface="Arial"/>
            </a:endParaRPr>
          </a:p>
        </p:txBody>
      </p:sp>
      <p:pic>
        <p:nvPicPr>
          <p:cNvPr id="2" name="Picture -1023"/>
          <p:cNvPicPr>
            <a:picLocks noChangeAspect="1" noChangeArrowheads="1"/>
          </p:cNvPicPr>
          <p:nvPr/>
        </p:nvPicPr>
        <p:blipFill rotWithShape="1">
          <a:blip r:embed="rId2">
            <a:extLst>
              <a:ext uri="{28A0092B-C50C-407E-A947-70E740481C1C}">
                <a14:useLocalDpi xmlns:a14="http://schemas.microsoft.com/office/drawing/2010/main" val="0"/>
              </a:ext>
            </a:extLst>
          </a:blip>
          <a:srcRect l="8902" t="21550" r="11683" b="40633"/>
          <a:stretch/>
        </p:blipFill>
        <p:spPr bwMode="auto">
          <a:xfrm>
            <a:off x="688461" y="1268761"/>
            <a:ext cx="7741448"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çerik Yer Tutucusu 4"/>
          <p:cNvSpPr>
            <a:spLocks noGrp="1"/>
          </p:cNvSpPr>
          <p:nvPr>
            <p:ph idx="1"/>
          </p:nvPr>
        </p:nvSpPr>
        <p:spPr>
          <a:xfrm>
            <a:off x="707493" y="3429000"/>
            <a:ext cx="7536915" cy="3168352"/>
          </a:xfrm>
        </p:spPr>
        <p:txBody>
          <a:bodyPr/>
          <a:lstStyle/>
          <a:p>
            <a:pPr algn="just">
              <a:buFont typeface="Arial" panose="020B0604020202020204" pitchFamily="34" charset="0"/>
              <a:buChar char="•"/>
            </a:pPr>
            <a:r>
              <a:rPr lang="tr-TR" sz="1800" dirty="0" err="1" smtClean="0">
                <a:latin typeface="Calibri" panose="020F0502020204030204" pitchFamily="34" charset="0"/>
              </a:rPr>
              <a:t>Kolşisin</a:t>
            </a:r>
            <a:r>
              <a:rPr lang="tr-TR" sz="1800" dirty="0" smtClean="0">
                <a:latin typeface="Calibri" panose="020F0502020204030204" pitchFamily="34" charset="0"/>
              </a:rPr>
              <a:t> atakları önlüyor, hastanın hayat kalitesini iyileştiriyor (Kanıt 1A)</a:t>
            </a:r>
          </a:p>
          <a:p>
            <a:pPr algn="just">
              <a:buFont typeface="Arial" panose="020B0604020202020204" pitchFamily="34" charset="0"/>
              <a:buChar char="•"/>
            </a:pPr>
            <a:r>
              <a:rPr lang="tr-TR" sz="1800" dirty="0" err="1" smtClean="0">
                <a:latin typeface="Calibri" panose="020F0502020204030204" pitchFamily="34" charset="0"/>
              </a:rPr>
              <a:t>Kolşisin</a:t>
            </a:r>
            <a:r>
              <a:rPr lang="tr-TR" sz="1800" dirty="0" smtClean="0">
                <a:latin typeface="Calibri" panose="020F0502020204030204" pitchFamily="34" charset="0"/>
              </a:rPr>
              <a:t> </a:t>
            </a:r>
            <a:r>
              <a:rPr lang="tr-TR" sz="1800" dirty="0" err="1" smtClean="0">
                <a:latin typeface="Calibri" panose="020F0502020204030204" pitchFamily="34" charset="0"/>
              </a:rPr>
              <a:t>sekonder</a:t>
            </a:r>
            <a:r>
              <a:rPr lang="tr-TR" sz="1800" dirty="0" smtClean="0">
                <a:latin typeface="Calibri" panose="020F0502020204030204" pitchFamily="34" charset="0"/>
              </a:rPr>
              <a:t> </a:t>
            </a:r>
            <a:r>
              <a:rPr lang="tr-TR" sz="1800" dirty="0" err="1" smtClean="0">
                <a:latin typeface="Calibri" panose="020F0502020204030204" pitchFamily="34" charset="0"/>
              </a:rPr>
              <a:t>amiloidozu</a:t>
            </a:r>
            <a:r>
              <a:rPr lang="tr-TR" sz="1800" dirty="0" smtClean="0">
                <a:latin typeface="Calibri" panose="020F0502020204030204" pitchFamily="34" charset="0"/>
              </a:rPr>
              <a:t> önlüyor (Kanıt 2A)</a:t>
            </a:r>
          </a:p>
          <a:p>
            <a:pPr algn="just">
              <a:buFont typeface="Arial" panose="020B0604020202020204" pitchFamily="34" charset="0"/>
              <a:buChar char="•"/>
            </a:pPr>
            <a:r>
              <a:rPr lang="tr-TR" sz="1800" dirty="0" err="1" smtClean="0">
                <a:latin typeface="Calibri" panose="020F0502020204030204" pitchFamily="34" charset="0"/>
              </a:rPr>
              <a:t>Kolşisine</a:t>
            </a:r>
            <a:r>
              <a:rPr lang="tr-TR" sz="1800" dirty="0" smtClean="0">
                <a:latin typeface="Calibri" panose="020F0502020204030204" pitchFamily="34" charset="0"/>
              </a:rPr>
              <a:t> dirençli olgularda </a:t>
            </a:r>
            <a:r>
              <a:rPr lang="tr-TR" sz="1800" dirty="0" smtClean="0">
                <a:solidFill>
                  <a:schemeClr val="tx1"/>
                </a:solidFill>
                <a:latin typeface="Calibri" panose="020F0502020204030204" pitchFamily="34" charset="0"/>
              </a:rPr>
              <a:t>(~ %5) IL-1 antagonistleri ilk seçenek (Güç B)</a:t>
            </a:r>
          </a:p>
          <a:p>
            <a:pPr algn="just">
              <a:buFont typeface="Arial" panose="020B0604020202020204" pitchFamily="34" charset="0"/>
              <a:buChar char="•"/>
            </a:pPr>
            <a:r>
              <a:rPr lang="tr-TR" sz="1800" dirty="0" smtClean="0">
                <a:solidFill>
                  <a:schemeClr val="tx1"/>
                </a:solidFill>
                <a:latin typeface="Calibri" panose="020F0502020204030204" pitchFamily="34" charset="0"/>
              </a:rPr>
              <a:t>Anti-IL-1 verilecekse kısa etkili olan verilmeli (</a:t>
            </a:r>
            <a:r>
              <a:rPr lang="tr-TR" sz="1800" dirty="0" err="1" smtClean="0">
                <a:solidFill>
                  <a:schemeClr val="tx1"/>
                </a:solidFill>
                <a:latin typeface="Calibri" panose="020F0502020204030204" pitchFamily="34" charset="0"/>
              </a:rPr>
              <a:t>Anakinra</a:t>
            </a:r>
            <a:r>
              <a:rPr lang="tr-TR" sz="1800" dirty="0" smtClean="0">
                <a:solidFill>
                  <a:schemeClr val="tx1"/>
                </a:solidFill>
                <a:latin typeface="Calibri" panose="020F0502020204030204" pitchFamily="34" charset="0"/>
              </a:rPr>
              <a:t>)</a:t>
            </a:r>
          </a:p>
          <a:p>
            <a:pPr algn="just">
              <a:buFont typeface="Arial" panose="020B0604020202020204" pitchFamily="34" charset="0"/>
              <a:buChar char="•"/>
            </a:pPr>
            <a:r>
              <a:rPr lang="tr-TR" sz="1800" dirty="0" smtClean="0">
                <a:solidFill>
                  <a:schemeClr val="tx1"/>
                </a:solidFill>
                <a:latin typeface="Calibri" panose="020F0502020204030204" pitchFamily="34" charset="0"/>
              </a:rPr>
              <a:t>Orta veya uzun etkili Anti-IL-1 (</a:t>
            </a:r>
            <a:r>
              <a:rPr lang="tr-TR" sz="1800" dirty="0" err="1" smtClean="0">
                <a:solidFill>
                  <a:schemeClr val="tx1"/>
                </a:solidFill>
                <a:latin typeface="Calibri" panose="020F0502020204030204" pitchFamily="34" charset="0"/>
              </a:rPr>
              <a:t>Rilonacept</a:t>
            </a:r>
            <a:r>
              <a:rPr lang="tr-TR" sz="1800" dirty="0" smtClean="0">
                <a:solidFill>
                  <a:schemeClr val="tx1"/>
                </a:solidFill>
                <a:latin typeface="Calibri" panose="020F0502020204030204" pitchFamily="34" charset="0"/>
              </a:rPr>
              <a:t> veya </a:t>
            </a:r>
            <a:r>
              <a:rPr lang="tr-TR" sz="1800" dirty="0" err="1" smtClean="0">
                <a:solidFill>
                  <a:schemeClr val="tx1"/>
                </a:solidFill>
                <a:latin typeface="Calibri" panose="020F0502020204030204" pitchFamily="34" charset="0"/>
              </a:rPr>
              <a:t>Canakinumab</a:t>
            </a:r>
            <a:r>
              <a:rPr lang="tr-TR" sz="1800" dirty="0" smtClean="0">
                <a:solidFill>
                  <a:schemeClr val="tx1"/>
                </a:solidFill>
                <a:latin typeface="Calibri" panose="020F0502020204030204" pitchFamily="34" charset="0"/>
              </a:rPr>
              <a:t>) uygulaması ancak </a:t>
            </a:r>
            <a:r>
              <a:rPr lang="tr-TR" sz="1800" dirty="0" err="1" smtClean="0">
                <a:solidFill>
                  <a:schemeClr val="tx1"/>
                </a:solidFill>
                <a:latin typeface="Calibri" panose="020F0502020204030204" pitchFamily="34" charset="0"/>
              </a:rPr>
              <a:t>Anakinra</a:t>
            </a:r>
            <a:r>
              <a:rPr lang="tr-TR" sz="1800" dirty="0" smtClean="0">
                <a:solidFill>
                  <a:schemeClr val="tx1"/>
                </a:solidFill>
                <a:latin typeface="Calibri" panose="020F0502020204030204" pitchFamily="34" charset="0"/>
              </a:rPr>
              <a:t> etkisiz olduğu kanıtlanırsa uygulanmalı (Güç D)</a:t>
            </a:r>
          </a:p>
          <a:p>
            <a:pPr algn="just">
              <a:buFont typeface="Arial" panose="020B0604020202020204" pitchFamily="34" charset="0"/>
              <a:buChar char="•"/>
            </a:pPr>
            <a:r>
              <a:rPr lang="tr-TR" sz="1800" dirty="0" smtClean="0">
                <a:solidFill>
                  <a:schemeClr val="tx1"/>
                </a:solidFill>
                <a:latin typeface="Calibri" panose="020F0502020204030204" pitchFamily="34" charset="0"/>
              </a:rPr>
              <a:t>Anti-TNF ajanları </a:t>
            </a:r>
            <a:r>
              <a:rPr lang="tr-TR" sz="1800" dirty="0" err="1" smtClean="0">
                <a:solidFill>
                  <a:schemeClr val="tx1"/>
                </a:solidFill>
                <a:latin typeface="Calibri" panose="020F0502020204030204" pitchFamily="34" charset="0"/>
              </a:rPr>
              <a:t>artrit</a:t>
            </a:r>
            <a:r>
              <a:rPr lang="tr-TR" sz="1800" dirty="0" smtClean="0">
                <a:solidFill>
                  <a:schemeClr val="tx1"/>
                </a:solidFill>
                <a:latin typeface="Calibri" panose="020F0502020204030204" pitchFamily="34" charset="0"/>
              </a:rPr>
              <a:t> belirgin ise etkili olabilir (Güç C)</a:t>
            </a:r>
          </a:p>
          <a:p>
            <a:endParaRPr lang="tr-TR" sz="2800" dirty="0" smtClean="0">
              <a:solidFill>
                <a:schemeClr val="tx1"/>
              </a:solidFill>
              <a:latin typeface="+mj-lt"/>
            </a:endParaRPr>
          </a:p>
        </p:txBody>
      </p:sp>
      <p:sp>
        <p:nvSpPr>
          <p:cNvPr id="7" name="Dikdörtgen 6"/>
          <p:cNvSpPr/>
          <p:nvPr/>
        </p:nvSpPr>
        <p:spPr>
          <a:xfrm>
            <a:off x="6300192" y="6453336"/>
            <a:ext cx="2845651" cy="215444"/>
          </a:xfrm>
          <a:prstGeom prst="rect">
            <a:avLst/>
          </a:prstGeom>
        </p:spPr>
        <p:txBody>
          <a:bodyPr wrap="none">
            <a:spAutoFit/>
          </a:bodyPr>
          <a:lstStyle/>
          <a:p>
            <a:r>
              <a:rPr lang="tr-TR" sz="800" dirty="0" err="1" smtClean="0">
                <a:solidFill>
                  <a:srgbClr val="000000"/>
                </a:solidFill>
                <a:latin typeface="PMOKD F+ Adv O Tb 92eb 7df. I"/>
              </a:rPr>
              <a:t>Seminars</a:t>
            </a:r>
            <a:r>
              <a:rPr lang="tr-TR" sz="800" dirty="0" smtClean="0">
                <a:solidFill>
                  <a:srgbClr val="000000"/>
                </a:solidFill>
                <a:latin typeface="PMOKD F+ Adv O Tb 92eb 7df. I"/>
              </a:rPr>
              <a:t> in </a:t>
            </a:r>
            <a:r>
              <a:rPr lang="tr-TR" sz="800" dirty="0" err="1" smtClean="0">
                <a:solidFill>
                  <a:srgbClr val="000000"/>
                </a:solidFill>
                <a:latin typeface="PMOKD F+ Adv O Tb 92eb 7df. I"/>
              </a:rPr>
              <a:t>Arthritis</a:t>
            </a:r>
            <a:r>
              <a:rPr lang="tr-TR" sz="800" dirty="0" smtClean="0">
                <a:solidFill>
                  <a:srgbClr val="000000"/>
                </a:solidFill>
                <a:latin typeface="PMOKD F+ Adv O Tb 92eb 7df. I"/>
              </a:rPr>
              <a:t> </a:t>
            </a:r>
            <a:r>
              <a:rPr lang="tr-TR" sz="800" dirty="0" err="1" smtClean="0">
                <a:solidFill>
                  <a:srgbClr val="000000"/>
                </a:solidFill>
                <a:latin typeface="PMOKD F+ Adv O Tb 92eb 7df. I"/>
              </a:rPr>
              <a:t>and</a:t>
            </a:r>
            <a:r>
              <a:rPr lang="tr-TR" sz="800" dirty="0" smtClean="0">
                <a:solidFill>
                  <a:srgbClr val="000000"/>
                </a:solidFill>
                <a:latin typeface="PMOKD F+ Adv O Tb 92eb 7df. I"/>
              </a:rPr>
              <a:t> </a:t>
            </a:r>
            <a:r>
              <a:rPr lang="tr-TR" sz="800" dirty="0" err="1" smtClean="0">
                <a:solidFill>
                  <a:srgbClr val="000000"/>
                </a:solidFill>
                <a:latin typeface="PMOKD F+ Adv O Tb 92eb 7df. I"/>
              </a:rPr>
              <a:t>Rheumatism</a:t>
            </a:r>
            <a:r>
              <a:rPr lang="tr-TR" sz="800" dirty="0" smtClean="0">
                <a:solidFill>
                  <a:srgbClr val="000000"/>
                </a:solidFill>
                <a:latin typeface="PMOKD F+ Adv O Tb 92eb 7df. I"/>
              </a:rPr>
              <a:t> 43 (2013) 387</a:t>
            </a:r>
            <a:r>
              <a:rPr lang="tr-TR" sz="800" dirty="0" smtClean="0">
                <a:solidFill>
                  <a:srgbClr val="000000"/>
                </a:solidFill>
                <a:latin typeface="PMOKK N+ Adv O Tb 92eb 7df. I+ 20"/>
              </a:rPr>
              <a:t>–</a:t>
            </a:r>
            <a:r>
              <a:rPr lang="tr-TR" sz="800" dirty="0" smtClean="0">
                <a:solidFill>
                  <a:srgbClr val="000000"/>
                </a:solidFill>
                <a:latin typeface="PMOKD F+ Adv O Tb 92eb 7df. I"/>
              </a:rPr>
              <a:t>391 </a:t>
            </a:r>
            <a:endParaRPr lang="tr-TR" sz="800" dirty="0"/>
          </a:p>
        </p:txBody>
      </p:sp>
    </p:spTree>
    <p:extLst>
      <p:ext uri="{BB962C8B-B14F-4D97-AF65-F5344CB8AC3E}">
        <p14:creationId xmlns:p14="http://schemas.microsoft.com/office/powerpoint/2010/main" val="2559861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827584" y="1556792"/>
            <a:ext cx="8712968" cy="1728192"/>
          </a:xfrm>
        </p:spPr>
        <p:txBody>
          <a:bodyPr>
            <a:noAutofit/>
          </a:bodyPr>
          <a:lstStyle/>
          <a:p>
            <a:pPr algn="just"/>
            <a:r>
              <a:rPr lang="tr-TR" sz="2800" b="1" dirty="0"/>
              <a:t>Dünya Sağlık Örgütü (DSÖ)</a:t>
            </a:r>
          </a:p>
          <a:p>
            <a:pPr algn="just"/>
            <a:endParaRPr lang="tr-TR" sz="2800" b="1" dirty="0"/>
          </a:p>
          <a:p>
            <a:pPr algn="just"/>
            <a:r>
              <a:rPr lang="tr-TR" sz="2800" b="1" dirty="0"/>
              <a:t>Akılcı İlaç Kullanımı (AİK)</a:t>
            </a:r>
          </a:p>
          <a:p>
            <a:pPr algn="just"/>
            <a:endParaRPr lang="tr-TR" sz="2800" b="1" dirty="0"/>
          </a:p>
          <a:p>
            <a:pPr algn="just"/>
            <a:r>
              <a:rPr lang="tr-TR" sz="2800" b="1" dirty="0"/>
              <a:t>İlk Toplantı, </a:t>
            </a:r>
            <a:r>
              <a:rPr lang="en-US" sz="2800" b="1" dirty="0"/>
              <a:t>Nairobi</a:t>
            </a:r>
            <a:r>
              <a:rPr lang="tr-TR" sz="2800" b="1" dirty="0"/>
              <a:t>, </a:t>
            </a:r>
            <a:r>
              <a:rPr lang="en-US" sz="2800" b="1" dirty="0"/>
              <a:t>1985</a:t>
            </a:r>
            <a:endParaRPr lang="tr-TR" sz="2800" b="1" dirty="0"/>
          </a:p>
          <a:p>
            <a:pPr algn="just"/>
            <a:endParaRPr lang="en-US" sz="2400" dirty="0"/>
          </a:p>
        </p:txBody>
      </p:sp>
      <p:pic>
        <p:nvPicPr>
          <p:cNvPr id="1028" name="Picture 4" descr="C:\Users\Seçuk\Desktop\Resimv m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437113"/>
            <a:ext cx="257175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412775"/>
            <a:ext cx="2571750" cy="259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157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bwMode="auto">
          <a:xfrm>
            <a:off x="456481" y="273629"/>
            <a:ext cx="8226720" cy="779107"/>
          </a:xfrm>
          <a:prstGeom prst="rect">
            <a:avLst/>
          </a:prstGeom>
          <a:ln>
            <a:noFill/>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a:lstStyle>
          <a:p>
            <a:r>
              <a:rPr lang="tr-TR" sz="2800" b="1" kern="0" dirty="0" smtClean="0">
                <a:latin typeface="Arial"/>
              </a:rPr>
              <a:t>Periyodik ateş sendromları ve ailesel </a:t>
            </a:r>
            <a:r>
              <a:rPr lang="tr-TR" sz="2800" b="1" kern="0" dirty="0" err="1" smtClean="0">
                <a:latin typeface="Arial"/>
              </a:rPr>
              <a:t>otoinflamatuar</a:t>
            </a:r>
            <a:r>
              <a:rPr lang="tr-TR" sz="2800" b="1" kern="0" dirty="0" smtClean="0">
                <a:latin typeface="Arial"/>
              </a:rPr>
              <a:t> hastalıklar</a:t>
            </a:r>
            <a:endParaRPr lang="tr-TR" sz="2800" b="1" kern="0" dirty="0">
              <a:latin typeface="Aria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63" t="16250" r="26677" b="9583"/>
          <a:stretch/>
        </p:blipFill>
        <p:spPr bwMode="auto">
          <a:xfrm>
            <a:off x="1043608" y="1188720"/>
            <a:ext cx="6370320" cy="542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990" y="6490731"/>
            <a:ext cx="1701010" cy="2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792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1"/>
          </p:nvPr>
        </p:nvSpPr>
        <p:spPr>
          <a:xfrm>
            <a:off x="456481" y="2420888"/>
            <a:ext cx="3971504" cy="3708397"/>
          </a:xfrm>
        </p:spPr>
        <p:txBody>
          <a:bodyPr/>
          <a:lstStyle/>
          <a:p>
            <a:r>
              <a:rPr lang="tr-TR" b="1" dirty="0" smtClean="0">
                <a:latin typeface="Calibri" panose="020F0502020204030204" pitchFamily="34" charset="0"/>
              </a:rPr>
              <a:t>Biyolojik Olmayan İlaçlar</a:t>
            </a:r>
          </a:p>
          <a:p>
            <a:pPr marL="700432" lvl="1" indent="-285750">
              <a:buFont typeface="Arial" panose="020B0604020202020204" pitchFamily="34" charset="0"/>
              <a:buChar char="•"/>
            </a:pPr>
            <a:r>
              <a:rPr lang="tr-TR" sz="1800" dirty="0" err="1" smtClean="0">
                <a:latin typeface="Calibri" panose="020F0502020204030204" pitchFamily="34" charset="0"/>
              </a:rPr>
              <a:t>Non-steroid</a:t>
            </a:r>
            <a:r>
              <a:rPr lang="tr-TR" sz="1800" dirty="0" smtClean="0">
                <a:latin typeface="Calibri" panose="020F0502020204030204" pitchFamily="34" charset="0"/>
              </a:rPr>
              <a:t> Anti </a:t>
            </a:r>
            <a:r>
              <a:rPr lang="tr-TR" sz="1800" dirty="0" err="1" smtClean="0">
                <a:latin typeface="Calibri" panose="020F0502020204030204" pitchFamily="34" charset="0"/>
              </a:rPr>
              <a:t>inflamatuar</a:t>
            </a:r>
            <a:r>
              <a:rPr lang="tr-TR" sz="1800" dirty="0" smtClean="0">
                <a:latin typeface="Calibri" panose="020F0502020204030204" pitchFamily="34" charset="0"/>
              </a:rPr>
              <a:t> ilaçlar (NSAİİ)</a:t>
            </a:r>
          </a:p>
          <a:p>
            <a:pPr marL="700432" lvl="1" indent="-285750">
              <a:buFont typeface="Arial" panose="020B0604020202020204" pitchFamily="34" charset="0"/>
              <a:buChar char="•"/>
            </a:pPr>
            <a:r>
              <a:rPr lang="tr-TR" sz="1800" dirty="0" smtClean="0">
                <a:latin typeface="Calibri" panose="020F0502020204030204" pitchFamily="34" charset="0"/>
              </a:rPr>
              <a:t>Hastalık </a:t>
            </a:r>
            <a:r>
              <a:rPr lang="tr-TR" sz="1800" dirty="0" err="1" smtClean="0">
                <a:latin typeface="Calibri" panose="020F0502020204030204" pitchFamily="34" charset="0"/>
              </a:rPr>
              <a:t>Modifiye</a:t>
            </a:r>
            <a:r>
              <a:rPr lang="tr-TR" sz="1800" dirty="0" smtClean="0">
                <a:latin typeface="Calibri" panose="020F0502020204030204" pitchFamily="34" charset="0"/>
              </a:rPr>
              <a:t> Edici Anti-</a:t>
            </a:r>
            <a:r>
              <a:rPr lang="tr-TR" sz="1800" dirty="0" err="1" smtClean="0">
                <a:latin typeface="Calibri" panose="020F0502020204030204" pitchFamily="34" charset="0"/>
              </a:rPr>
              <a:t>Romatizmal</a:t>
            </a:r>
            <a:r>
              <a:rPr lang="tr-TR" sz="1800" dirty="0" smtClean="0">
                <a:latin typeface="Calibri" panose="020F0502020204030204" pitchFamily="34" charset="0"/>
              </a:rPr>
              <a:t> ilaçlar (DMARD)</a:t>
            </a:r>
          </a:p>
          <a:p>
            <a:pPr marL="700432" lvl="1" indent="-285750">
              <a:buFont typeface="Arial" panose="020B0604020202020204" pitchFamily="34" charset="0"/>
              <a:buChar char="•"/>
            </a:pPr>
            <a:r>
              <a:rPr lang="tr-TR" sz="1800" dirty="0" err="1" smtClean="0">
                <a:latin typeface="Calibri" panose="020F0502020204030204" pitchFamily="34" charset="0"/>
              </a:rPr>
              <a:t>Glukokortikoidler</a:t>
            </a:r>
            <a:endParaRPr lang="tr-TR" sz="1800" dirty="0" smtClean="0">
              <a:latin typeface="Calibri" panose="020F0502020204030204" pitchFamily="34" charset="0"/>
            </a:endParaRPr>
          </a:p>
          <a:p>
            <a:pPr marL="700432" lvl="1" indent="-285750">
              <a:buFont typeface="Arial" panose="020B0604020202020204" pitchFamily="34" charset="0"/>
              <a:buChar char="•"/>
            </a:pPr>
            <a:r>
              <a:rPr lang="tr-TR" sz="1800" dirty="0" err="1" smtClean="0">
                <a:latin typeface="Calibri" panose="020F0502020204030204" pitchFamily="34" charset="0"/>
              </a:rPr>
              <a:t>Sitotoksik</a:t>
            </a:r>
            <a:r>
              <a:rPr lang="tr-TR" sz="1800" dirty="0" smtClean="0">
                <a:latin typeface="Calibri" panose="020F0502020204030204" pitchFamily="34" charset="0"/>
              </a:rPr>
              <a:t>, </a:t>
            </a:r>
            <a:r>
              <a:rPr lang="tr-TR" sz="1800" dirty="0" err="1" smtClean="0">
                <a:latin typeface="Calibri" panose="020F0502020204030204" pitchFamily="34" charset="0"/>
              </a:rPr>
              <a:t>Antimetabolik</a:t>
            </a:r>
            <a:r>
              <a:rPr lang="tr-TR" sz="1800" dirty="0">
                <a:latin typeface="Calibri" panose="020F0502020204030204" pitchFamily="34" charset="0"/>
              </a:rPr>
              <a:t> </a:t>
            </a:r>
            <a:r>
              <a:rPr lang="tr-TR" sz="1800" dirty="0" smtClean="0">
                <a:latin typeface="Calibri" panose="020F0502020204030204" pitchFamily="34" charset="0"/>
              </a:rPr>
              <a:t>ve </a:t>
            </a:r>
            <a:r>
              <a:rPr lang="tr-TR" sz="1800" dirty="0" err="1" smtClean="0">
                <a:latin typeface="Calibri" panose="020F0502020204030204" pitchFamily="34" charset="0"/>
              </a:rPr>
              <a:t>İmmunmodülatör</a:t>
            </a:r>
            <a:r>
              <a:rPr lang="tr-TR" sz="1800" dirty="0" smtClean="0">
                <a:latin typeface="Calibri" panose="020F0502020204030204" pitchFamily="34" charset="0"/>
              </a:rPr>
              <a:t> Ajanlar</a:t>
            </a:r>
            <a:endParaRPr lang="tr-TR" sz="1800" dirty="0">
              <a:latin typeface="Calibri" panose="020F0502020204030204" pitchFamily="34" charset="0"/>
            </a:endParaRPr>
          </a:p>
        </p:txBody>
      </p:sp>
      <p:sp>
        <p:nvSpPr>
          <p:cNvPr id="6" name="İçerik Yer Tutucusu 5"/>
          <p:cNvSpPr>
            <a:spLocks noGrp="1"/>
          </p:cNvSpPr>
          <p:nvPr>
            <p:ph sz="half" idx="2"/>
          </p:nvPr>
        </p:nvSpPr>
        <p:spPr>
          <a:xfrm>
            <a:off x="4624200" y="2420888"/>
            <a:ext cx="4044960" cy="3708397"/>
          </a:xfrm>
        </p:spPr>
        <p:txBody>
          <a:bodyPr/>
          <a:lstStyle/>
          <a:p>
            <a:r>
              <a:rPr lang="tr-TR" b="1" dirty="0" smtClean="0"/>
              <a:t>Biyolojik İlaçlar</a:t>
            </a:r>
            <a:endParaRPr lang="tr-TR" b="1" dirty="0"/>
          </a:p>
        </p:txBody>
      </p:sp>
      <p:sp>
        <p:nvSpPr>
          <p:cNvPr id="8" name="Başlık 1"/>
          <p:cNvSpPr txBox="1">
            <a:spLocks/>
          </p:cNvSpPr>
          <p:nvPr/>
        </p:nvSpPr>
        <p:spPr bwMode="auto">
          <a:xfrm>
            <a:off x="456481" y="273629"/>
            <a:ext cx="8226720" cy="178721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Sans" charset="0"/>
                <a:cs typeface="DejaVu Sans" charset="0"/>
              </a:defRPr>
            </a:lvl9pPr>
          </a:lstStyle>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tr-TR" sz="2800" b="1" i="0" u="none" strike="noStrike" kern="0" cap="none" spc="0" normalizeH="0" baseline="0" noProof="0" dirty="0" smtClean="0">
              <a:ln>
                <a:noFill/>
              </a:ln>
              <a:solidFill>
                <a:srgbClr val="000000"/>
              </a:solidFill>
              <a:effectLst/>
              <a:uLnTx/>
              <a:uFillTx/>
              <a:latin typeface="Calibri"/>
              <a:ea typeface="+mj-ea"/>
              <a:cs typeface="+mj-cs"/>
            </a:endParaRPr>
          </a:p>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smtClean="0">
                <a:ln>
                  <a:noFill/>
                </a:ln>
                <a:solidFill>
                  <a:srgbClr val="000000"/>
                </a:solidFill>
                <a:effectLst/>
                <a:uLnTx/>
                <a:uFillTx/>
                <a:latin typeface="Calibri"/>
                <a:ea typeface="+mj-ea"/>
                <a:cs typeface="+mj-cs"/>
              </a:rPr>
              <a:t>Çocuk </a:t>
            </a:r>
            <a:r>
              <a:rPr kumimoji="0" lang="tr-TR" sz="2800" b="1" i="0" u="none" strike="noStrike" kern="0" cap="none" spc="0" normalizeH="0" baseline="0" noProof="0" dirty="0" err="1" smtClean="0">
                <a:ln>
                  <a:noFill/>
                </a:ln>
                <a:solidFill>
                  <a:srgbClr val="000000"/>
                </a:solidFill>
                <a:effectLst/>
                <a:uLnTx/>
                <a:uFillTx/>
                <a:latin typeface="Calibri"/>
                <a:ea typeface="+mj-ea"/>
                <a:cs typeface="+mj-cs"/>
              </a:rPr>
              <a:t>Romatolojisinde</a:t>
            </a:r>
            <a:r>
              <a:rPr kumimoji="0" lang="tr-TR" sz="2800" b="1" i="0" u="none" strike="noStrike" kern="0" cap="none" spc="0" normalizeH="0" baseline="0" noProof="0" dirty="0" smtClean="0">
                <a:ln>
                  <a:noFill/>
                </a:ln>
                <a:solidFill>
                  <a:srgbClr val="000000"/>
                </a:solidFill>
                <a:effectLst/>
                <a:uLnTx/>
                <a:uFillTx/>
                <a:latin typeface="Calibri"/>
                <a:ea typeface="+mj-ea"/>
                <a:cs typeface="+mj-cs"/>
              </a:rPr>
              <a:t> Temel İlaçlar Listesi</a:t>
            </a:r>
          </a:p>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smtClean="0">
                <a:ln>
                  <a:noFill/>
                </a:ln>
                <a:solidFill>
                  <a:srgbClr val="000000"/>
                </a:solidFill>
                <a:effectLst/>
                <a:uLnTx/>
                <a:uFillTx/>
                <a:latin typeface="Calibri"/>
                <a:ea typeface="+mj-ea"/>
                <a:cs typeface="+mj-cs"/>
              </a:rPr>
              <a:t>İstenen-İstenmeyen Etki</a:t>
            </a:r>
          </a:p>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smtClean="0">
                <a:ln>
                  <a:noFill/>
                </a:ln>
                <a:solidFill>
                  <a:srgbClr val="000000"/>
                </a:solidFill>
                <a:effectLst/>
                <a:uLnTx/>
                <a:uFillTx/>
                <a:latin typeface="Calibri"/>
                <a:ea typeface="+mj-ea"/>
                <a:cs typeface="+mj-cs"/>
              </a:rPr>
              <a:t>İlaç </a:t>
            </a:r>
            <a:r>
              <a:rPr kumimoji="0" lang="tr-TR" sz="2800" b="1" i="0" u="none" strike="noStrike" kern="0" cap="none" spc="0" normalizeH="0" baseline="0" noProof="0" dirty="0" err="1" smtClean="0">
                <a:ln>
                  <a:noFill/>
                </a:ln>
                <a:solidFill>
                  <a:srgbClr val="000000"/>
                </a:solidFill>
                <a:effectLst/>
                <a:uLnTx/>
                <a:uFillTx/>
                <a:latin typeface="Calibri"/>
                <a:ea typeface="+mj-ea"/>
                <a:cs typeface="+mj-cs"/>
              </a:rPr>
              <a:t>Etkilişmleri</a:t>
            </a:r>
            <a:endParaRPr kumimoji="0" lang="tr-TR" sz="2800" b="1" i="0" u="none" strike="noStrike" kern="0" cap="none" spc="0" normalizeH="0" baseline="0" noProof="0" dirty="0" smtClean="0">
              <a:ln>
                <a:noFill/>
              </a:ln>
              <a:solidFill>
                <a:srgbClr val="000000"/>
              </a:solidFill>
              <a:effectLst/>
              <a:uLnTx/>
              <a:uFillTx/>
              <a:latin typeface="Calibri"/>
              <a:ea typeface="+mj-ea"/>
              <a:cs typeface="+mj-cs"/>
            </a:endParaRPr>
          </a:p>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smtClean="0">
                <a:ln>
                  <a:noFill/>
                </a:ln>
                <a:solidFill>
                  <a:srgbClr val="000000"/>
                </a:solidFill>
                <a:effectLst/>
                <a:uLnTx/>
                <a:uFillTx/>
                <a:latin typeface="Calibri"/>
                <a:ea typeface="+mj-ea"/>
                <a:cs typeface="+mj-cs"/>
              </a:rPr>
              <a:t>İzlem </a:t>
            </a:r>
          </a:p>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tr-TR" sz="2800" b="1" i="0" u="none" strike="noStrike" kern="0" cap="none" spc="0" normalizeH="0" baseline="0" noProof="0" dirty="0">
              <a:ln>
                <a:noFill/>
              </a:ln>
              <a:solidFill>
                <a:srgbClr val="000000"/>
              </a:solidFill>
              <a:effectLst/>
              <a:uLnTx/>
              <a:uFillTx/>
              <a:latin typeface="Calibri"/>
              <a:ea typeface="+mj-ea"/>
              <a:cs typeface="+mj-cs"/>
            </a:endParaRPr>
          </a:p>
        </p:txBody>
      </p:sp>
    </p:spTree>
    <p:extLst>
      <p:ext uri="{BB962C8B-B14F-4D97-AF65-F5344CB8AC3E}">
        <p14:creationId xmlns:p14="http://schemas.microsoft.com/office/powerpoint/2010/main" val="3034960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b="1" dirty="0" err="1" smtClean="0"/>
              <a:t>Non-Steroid</a:t>
            </a:r>
            <a:r>
              <a:rPr lang="tr-TR" b="1" dirty="0" smtClean="0"/>
              <a:t> Anti-</a:t>
            </a:r>
            <a:r>
              <a:rPr lang="tr-TR" b="1" dirty="0" err="1" smtClean="0"/>
              <a:t>İnflamatuar</a:t>
            </a:r>
            <a:r>
              <a:rPr lang="tr-TR" b="1" dirty="0" smtClean="0"/>
              <a:t> İlaçlar</a:t>
            </a:r>
            <a:endParaRPr lang="tr-TR" b="1" dirty="0"/>
          </a:p>
        </p:txBody>
      </p:sp>
      <p:pic>
        <p:nvPicPr>
          <p:cNvPr id="22530" name="Picture 2" descr="C:\Users\Selcuk Yuksel\Desktop\Resim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776864" cy="5112568"/>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5972432" y="6500083"/>
            <a:ext cx="2792019"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800" b="1" i="0" u="none" strike="noStrike" kern="0" cap="none" spc="0" normalizeH="0" baseline="0" noProof="0" dirty="0" smtClean="0">
              <a:ln>
                <a:noFill/>
              </a:ln>
              <a:solidFill>
                <a:srgbClr val="000000"/>
              </a:solidFill>
              <a:effectLst/>
              <a:uLnTx/>
              <a:uFillTx/>
              <a:latin typeface="StoneSan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tr-TR" sz="800" b="1" i="0" u="none" strike="noStrike" kern="0" cap="none" spc="0" normalizeH="0" baseline="0" noProof="0" dirty="0" err="1" smtClean="0">
                <a:ln>
                  <a:noFill/>
                </a:ln>
                <a:solidFill>
                  <a:srgbClr val="00B050"/>
                </a:solidFill>
                <a:effectLst/>
                <a:uLnTx/>
                <a:uFillTx/>
                <a:latin typeface="StoneSans"/>
              </a:rPr>
              <a:t>Textbook</a:t>
            </a:r>
            <a:r>
              <a:rPr kumimoji="0" lang="tr-TR" sz="800" b="1" i="0" u="none" strike="noStrike" kern="0" cap="none" spc="0" normalizeH="0" baseline="0" noProof="0" dirty="0" smtClean="0">
                <a:ln>
                  <a:noFill/>
                </a:ln>
                <a:solidFill>
                  <a:srgbClr val="00B050"/>
                </a:solidFill>
                <a:effectLst/>
                <a:uLnTx/>
                <a:uFillTx/>
                <a:latin typeface="StoneSans"/>
              </a:rPr>
              <a:t> of </a:t>
            </a:r>
            <a:r>
              <a:rPr kumimoji="0" lang="tr-TR" sz="800" b="1" i="0" u="none" strike="noStrike" kern="0" cap="none" spc="0" normalizeH="0" baseline="0" noProof="0" dirty="0" smtClean="0">
                <a:ln>
                  <a:noFill/>
                </a:ln>
                <a:solidFill>
                  <a:srgbClr val="1A6600"/>
                </a:solidFill>
                <a:effectLst/>
                <a:uLnTx/>
                <a:uFillTx/>
                <a:latin typeface="StoneSans-Semibold"/>
              </a:rPr>
              <a:t>PEDIATRIC RHEUMATOLOGY </a:t>
            </a:r>
            <a:r>
              <a:rPr kumimoji="0" lang="tr-TR" sz="800" b="1" i="0" u="none" strike="noStrike" kern="0" cap="none" spc="0" normalizeH="0" baseline="0" noProof="0" dirty="0" smtClean="0">
                <a:ln>
                  <a:noFill/>
                </a:ln>
                <a:solidFill>
                  <a:srgbClr val="FF0000"/>
                </a:solidFill>
                <a:effectLst/>
                <a:uLnTx/>
                <a:uFillTx/>
                <a:latin typeface="StoneSans-Semibold"/>
              </a:rPr>
              <a:t>2016</a:t>
            </a:r>
            <a:endParaRPr kumimoji="0" lang="tr-TR" sz="800" b="1" i="0" u="none" strike="noStrike" kern="0" cap="none" spc="0" normalizeH="0" baseline="0" noProof="0" dirty="0" smtClean="0">
              <a:ln>
                <a:noFill/>
              </a:ln>
              <a:solidFill>
                <a:srgbClr val="FF0000"/>
              </a:solidFill>
              <a:effectLst/>
              <a:uLnTx/>
              <a:uFillTx/>
            </a:endParaRPr>
          </a:p>
        </p:txBody>
      </p:sp>
    </p:spTree>
    <p:extLst>
      <p:ext uri="{BB962C8B-B14F-4D97-AF65-F5344CB8AC3E}">
        <p14:creationId xmlns:p14="http://schemas.microsoft.com/office/powerpoint/2010/main" val="2460379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b="1" dirty="0" err="1" smtClean="0"/>
              <a:t>Non-Steroid</a:t>
            </a:r>
            <a:r>
              <a:rPr lang="tr-TR" b="1" dirty="0" smtClean="0"/>
              <a:t> Anti-</a:t>
            </a:r>
            <a:r>
              <a:rPr lang="tr-TR" b="1" dirty="0" err="1" smtClean="0"/>
              <a:t>İnflamatuar</a:t>
            </a:r>
            <a:r>
              <a:rPr lang="tr-TR" b="1" dirty="0" smtClean="0"/>
              <a:t> İlaçlar</a:t>
            </a:r>
            <a:endParaRPr lang="tr-TR" b="1" dirty="0"/>
          </a:p>
        </p:txBody>
      </p:sp>
      <p:sp>
        <p:nvSpPr>
          <p:cNvPr id="6" name="Dikdörtgen 5"/>
          <p:cNvSpPr/>
          <p:nvPr/>
        </p:nvSpPr>
        <p:spPr>
          <a:xfrm>
            <a:off x="5972432" y="6500083"/>
            <a:ext cx="2792019" cy="338554"/>
          </a:xfrm>
          <a:prstGeom prst="rect">
            <a:avLst/>
          </a:prstGeom>
        </p:spPr>
        <p:txBody>
          <a:bodyPr wrap="square">
            <a:spAutoFit/>
          </a:bodyPr>
          <a:lstStyle/>
          <a:p>
            <a:pPr defTabSz="914400"/>
            <a:endParaRPr lang="tr-TR" sz="800" b="1" kern="0" dirty="0" smtClean="0">
              <a:solidFill>
                <a:srgbClr val="000000"/>
              </a:solidFill>
              <a:latin typeface="StoneSans"/>
            </a:endParaRPr>
          </a:p>
          <a:p>
            <a:pPr defTabSz="914400"/>
            <a:r>
              <a:rPr lang="tr-TR" sz="800" b="1" kern="0" dirty="0" err="1" smtClean="0">
                <a:solidFill>
                  <a:srgbClr val="00B050"/>
                </a:solidFill>
                <a:latin typeface="StoneSans"/>
              </a:rPr>
              <a:t>Textbook</a:t>
            </a:r>
            <a:r>
              <a:rPr lang="tr-TR" sz="800" b="1" kern="0" dirty="0" smtClean="0">
                <a:solidFill>
                  <a:srgbClr val="00B050"/>
                </a:solidFill>
                <a:latin typeface="StoneSans"/>
              </a:rPr>
              <a:t> of </a:t>
            </a:r>
            <a:r>
              <a:rPr lang="tr-TR" sz="800" b="1" kern="0" dirty="0" smtClean="0">
                <a:solidFill>
                  <a:srgbClr val="1A6600"/>
                </a:solidFill>
                <a:latin typeface="StoneSans-Semibold"/>
              </a:rPr>
              <a:t>PEDIATRIC RHEUMATOLOGY </a:t>
            </a:r>
            <a:r>
              <a:rPr lang="tr-TR" sz="800" b="1" kern="0" dirty="0" smtClean="0">
                <a:solidFill>
                  <a:srgbClr val="FF0000"/>
                </a:solidFill>
                <a:latin typeface="StoneSans-Semibold"/>
              </a:rPr>
              <a:t>2016</a:t>
            </a:r>
            <a:endParaRPr lang="tr-TR" sz="800" b="1" kern="0" dirty="0" smtClean="0">
              <a:solidFill>
                <a:srgbClr val="FF0000"/>
              </a:solidFill>
            </a:endParaRPr>
          </a:p>
        </p:txBody>
      </p:sp>
      <p:sp>
        <p:nvSpPr>
          <p:cNvPr id="7" name="Dikdörtgen 6"/>
          <p:cNvSpPr/>
          <p:nvPr/>
        </p:nvSpPr>
        <p:spPr>
          <a:xfrm>
            <a:off x="551038" y="2492896"/>
            <a:ext cx="7628059" cy="3785652"/>
          </a:xfrm>
          <a:prstGeom prst="rect">
            <a:avLst/>
          </a:prstGeom>
        </p:spPr>
        <p:txBody>
          <a:bodyPr wrap="square">
            <a:spAutoFit/>
          </a:bodyPr>
          <a:lstStyle/>
          <a:p>
            <a:pPr marL="342900" lvl="0" indent="-342900">
              <a:buFont typeface="Arial" panose="020B0604020202020204" pitchFamily="34" charset="0"/>
              <a:buChar char="•"/>
            </a:pPr>
            <a:r>
              <a:rPr lang="tr-TR" sz="2400" dirty="0">
                <a:solidFill>
                  <a:prstClr val="black"/>
                </a:solidFill>
              </a:rPr>
              <a:t>İyi analjezik ve </a:t>
            </a:r>
            <a:r>
              <a:rPr lang="tr-TR" sz="2400" dirty="0" err="1" smtClean="0">
                <a:solidFill>
                  <a:prstClr val="black"/>
                </a:solidFill>
              </a:rPr>
              <a:t>antipiretik</a:t>
            </a:r>
            <a:r>
              <a:rPr lang="tr-TR" sz="2400" dirty="0" smtClean="0">
                <a:solidFill>
                  <a:prstClr val="black"/>
                </a:solidFill>
              </a:rPr>
              <a:t> (hızlı)</a:t>
            </a:r>
          </a:p>
          <a:p>
            <a:pPr marL="342900" lvl="0" indent="-342900">
              <a:buFont typeface="Arial" panose="020B0604020202020204" pitchFamily="34" charset="0"/>
              <a:buChar char="•"/>
            </a:pPr>
            <a:r>
              <a:rPr lang="tr-TR" sz="2400" dirty="0">
                <a:solidFill>
                  <a:prstClr val="black"/>
                </a:solidFill>
              </a:rPr>
              <a:t>Z</a:t>
            </a:r>
            <a:r>
              <a:rPr lang="tr-TR" sz="2400" dirty="0" smtClean="0">
                <a:solidFill>
                  <a:prstClr val="black"/>
                </a:solidFill>
              </a:rPr>
              <a:t>ayıf anti-</a:t>
            </a:r>
            <a:r>
              <a:rPr lang="tr-TR" sz="2400" dirty="0" err="1" smtClean="0">
                <a:solidFill>
                  <a:prstClr val="black"/>
                </a:solidFill>
              </a:rPr>
              <a:t>inflamatuar</a:t>
            </a:r>
            <a:r>
              <a:rPr lang="tr-TR" sz="2400" dirty="0" smtClean="0">
                <a:solidFill>
                  <a:prstClr val="black"/>
                </a:solidFill>
              </a:rPr>
              <a:t> (daha yavaş-yüksek doz)</a:t>
            </a:r>
            <a:endParaRPr lang="tr-TR" sz="2400" dirty="0">
              <a:solidFill>
                <a:prstClr val="black"/>
              </a:solidFill>
            </a:endParaRPr>
          </a:p>
          <a:p>
            <a:pPr marL="342900" lvl="0" indent="-342900">
              <a:buFont typeface="Arial" panose="020B0604020202020204" pitchFamily="34" charset="0"/>
              <a:buChar char="•"/>
            </a:pPr>
            <a:r>
              <a:rPr lang="tr-TR" sz="2400" dirty="0" err="1" smtClean="0">
                <a:solidFill>
                  <a:prstClr val="black"/>
                </a:solidFill>
              </a:rPr>
              <a:t>Semptomatik</a:t>
            </a:r>
            <a:r>
              <a:rPr lang="tr-TR" sz="2400" dirty="0" smtClean="0">
                <a:solidFill>
                  <a:prstClr val="black"/>
                </a:solidFill>
              </a:rPr>
              <a:t> iyileşme sağlar</a:t>
            </a:r>
          </a:p>
          <a:p>
            <a:pPr marL="342900" lvl="0" indent="-342900">
              <a:buFont typeface="Arial" panose="020B0604020202020204" pitchFamily="34" charset="0"/>
              <a:buChar char="•"/>
            </a:pPr>
            <a:r>
              <a:rPr lang="tr-TR" sz="2400" dirty="0">
                <a:solidFill>
                  <a:prstClr val="black"/>
                </a:solidFill>
              </a:rPr>
              <a:t>A</a:t>
            </a:r>
            <a:r>
              <a:rPr lang="tr-TR" sz="2400" dirty="0" smtClean="0">
                <a:solidFill>
                  <a:prstClr val="black"/>
                </a:solidFill>
              </a:rPr>
              <a:t>ltta </a:t>
            </a:r>
            <a:r>
              <a:rPr lang="tr-TR" sz="2400" dirty="0">
                <a:solidFill>
                  <a:prstClr val="black"/>
                </a:solidFill>
              </a:rPr>
              <a:t>yatan hastalığa etki </a:t>
            </a:r>
            <a:r>
              <a:rPr lang="tr-TR" sz="2400" dirty="0" smtClean="0">
                <a:solidFill>
                  <a:prstClr val="black"/>
                </a:solidFill>
              </a:rPr>
              <a:t>zayıf</a:t>
            </a:r>
          </a:p>
          <a:p>
            <a:pPr marL="342900" lvl="0" indent="-342900">
              <a:buFont typeface="Arial" panose="020B0604020202020204" pitchFamily="34" charset="0"/>
              <a:buChar char="•"/>
            </a:pPr>
            <a:r>
              <a:rPr lang="tr-TR" sz="2400" dirty="0" smtClean="0">
                <a:solidFill>
                  <a:prstClr val="black"/>
                </a:solidFill>
              </a:rPr>
              <a:t>Sadece </a:t>
            </a:r>
            <a:r>
              <a:rPr lang="tr-TR" sz="2400" dirty="0" err="1" smtClean="0">
                <a:solidFill>
                  <a:prstClr val="black"/>
                </a:solidFill>
              </a:rPr>
              <a:t>Ankilozan</a:t>
            </a:r>
            <a:r>
              <a:rPr lang="tr-TR" sz="2400" dirty="0" smtClean="0">
                <a:solidFill>
                  <a:prstClr val="black"/>
                </a:solidFill>
              </a:rPr>
              <a:t> </a:t>
            </a:r>
            <a:r>
              <a:rPr lang="tr-TR" sz="2400" dirty="0" err="1" smtClean="0">
                <a:solidFill>
                  <a:prstClr val="black"/>
                </a:solidFill>
              </a:rPr>
              <a:t>spondilitte</a:t>
            </a:r>
            <a:r>
              <a:rPr lang="tr-TR" sz="2400" dirty="0" smtClean="0">
                <a:solidFill>
                  <a:prstClr val="black"/>
                </a:solidFill>
              </a:rPr>
              <a:t> </a:t>
            </a:r>
            <a:r>
              <a:rPr lang="tr-TR" sz="2400" dirty="0" err="1" smtClean="0">
                <a:solidFill>
                  <a:prstClr val="black"/>
                </a:solidFill>
              </a:rPr>
              <a:t>sindesmofit</a:t>
            </a:r>
            <a:r>
              <a:rPr lang="tr-TR" sz="2400" dirty="0" smtClean="0">
                <a:solidFill>
                  <a:prstClr val="black"/>
                </a:solidFill>
              </a:rPr>
              <a:t> oluşumunu engelliyor?</a:t>
            </a:r>
          </a:p>
          <a:p>
            <a:pPr marL="342900" lvl="0" indent="-342900">
              <a:buFont typeface="Arial" panose="020B0604020202020204" pitchFamily="34" charset="0"/>
              <a:buChar char="•"/>
            </a:pPr>
            <a:r>
              <a:rPr lang="tr-TR" sz="2400" dirty="0" smtClean="0">
                <a:solidFill>
                  <a:prstClr val="black"/>
                </a:solidFill>
              </a:rPr>
              <a:t>Uzun süreli kullanımda güvenli</a:t>
            </a:r>
          </a:p>
          <a:p>
            <a:pPr marL="342900" lvl="0" indent="-342900">
              <a:buFont typeface="Arial" panose="020B0604020202020204" pitchFamily="34" charset="0"/>
              <a:buChar char="•"/>
            </a:pPr>
            <a:r>
              <a:rPr lang="tr-TR" sz="2400" dirty="0" smtClean="0">
                <a:solidFill>
                  <a:prstClr val="black"/>
                </a:solidFill>
              </a:rPr>
              <a:t>Birden fazla NSAİİ aynı anda kullanılmaz (Etkide artış yok, </a:t>
            </a:r>
            <a:r>
              <a:rPr lang="tr-TR" sz="2400" dirty="0" err="1" smtClean="0">
                <a:solidFill>
                  <a:prstClr val="black"/>
                </a:solidFill>
              </a:rPr>
              <a:t>toksisitede</a:t>
            </a:r>
            <a:r>
              <a:rPr lang="tr-TR" sz="2400" dirty="0" smtClean="0">
                <a:solidFill>
                  <a:prstClr val="black"/>
                </a:solidFill>
              </a:rPr>
              <a:t> artış var)</a:t>
            </a:r>
          </a:p>
          <a:p>
            <a:pPr lvl="0"/>
            <a:endParaRPr lang="tr-TR" sz="2400" dirty="0">
              <a:solidFill>
                <a:prstClr val="black"/>
              </a:solidFill>
            </a:endParaRPr>
          </a:p>
        </p:txBody>
      </p:sp>
      <p:sp>
        <p:nvSpPr>
          <p:cNvPr id="2" name="Metin kutusu 1"/>
          <p:cNvSpPr txBox="1"/>
          <p:nvPr/>
        </p:nvSpPr>
        <p:spPr>
          <a:xfrm>
            <a:off x="551038" y="1835532"/>
            <a:ext cx="2647648" cy="523220"/>
          </a:xfrm>
          <a:prstGeom prst="rect">
            <a:avLst/>
          </a:prstGeom>
          <a:noFill/>
        </p:spPr>
        <p:txBody>
          <a:bodyPr wrap="none" rtlCol="0">
            <a:spAutoFit/>
          </a:bodyPr>
          <a:lstStyle/>
          <a:p>
            <a:r>
              <a:rPr lang="tr-TR" sz="2800" b="1" dirty="0" smtClean="0"/>
              <a:t>Genel Prensipler</a:t>
            </a:r>
            <a:endParaRPr lang="tr-TR" sz="2800" b="1" dirty="0"/>
          </a:p>
        </p:txBody>
      </p:sp>
      <p:sp>
        <p:nvSpPr>
          <p:cNvPr id="4" name="Dikdörtgen 3"/>
          <p:cNvSpPr/>
          <p:nvPr/>
        </p:nvSpPr>
        <p:spPr>
          <a:xfrm>
            <a:off x="6010563" y="6392361"/>
            <a:ext cx="2301063" cy="215444"/>
          </a:xfrm>
          <a:prstGeom prst="rect">
            <a:avLst/>
          </a:prstGeom>
        </p:spPr>
        <p:txBody>
          <a:bodyPr wrap="square">
            <a:spAutoFit/>
          </a:bodyPr>
          <a:lstStyle/>
          <a:p>
            <a:r>
              <a:rPr lang="tr-TR" sz="800" dirty="0" err="1">
                <a:latin typeface="Minion-Regular"/>
              </a:rPr>
              <a:t>Arthritis</a:t>
            </a:r>
            <a:r>
              <a:rPr lang="tr-TR" sz="800" dirty="0">
                <a:latin typeface="Minion-Regular"/>
              </a:rPr>
              <a:t> </a:t>
            </a:r>
            <a:r>
              <a:rPr lang="tr-TR" sz="800" dirty="0" err="1">
                <a:latin typeface="Minion-Regular"/>
              </a:rPr>
              <a:t>Rheum</a:t>
            </a:r>
            <a:r>
              <a:rPr lang="tr-TR" sz="800" dirty="0">
                <a:latin typeface="Minion-Regular"/>
              </a:rPr>
              <a:t>. 52 (6) (</a:t>
            </a:r>
            <a:r>
              <a:rPr lang="tr-TR" sz="800" dirty="0" smtClean="0">
                <a:latin typeface="Minion-Regular"/>
              </a:rPr>
              <a:t>2005) 1756–1765</a:t>
            </a:r>
            <a:endParaRPr lang="tr-TR" sz="800" dirty="0">
              <a:latin typeface="Minion-Regular"/>
            </a:endParaRPr>
          </a:p>
        </p:txBody>
      </p:sp>
    </p:spTree>
    <p:extLst>
      <p:ext uri="{BB962C8B-B14F-4D97-AF65-F5344CB8AC3E}">
        <p14:creationId xmlns:p14="http://schemas.microsoft.com/office/powerpoint/2010/main" val="4276595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b="1" dirty="0" err="1" smtClean="0"/>
              <a:t>Non-Steroid</a:t>
            </a:r>
            <a:r>
              <a:rPr lang="tr-TR" b="1" dirty="0" smtClean="0"/>
              <a:t> Anti-</a:t>
            </a:r>
            <a:r>
              <a:rPr lang="tr-TR" b="1" dirty="0" err="1" smtClean="0"/>
              <a:t>İnflamatuar</a:t>
            </a:r>
            <a:r>
              <a:rPr lang="tr-TR" b="1" dirty="0" smtClean="0"/>
              <a:t> İlaçlar</a:t>
            </a:r>
            <a:endParaRPr lang="tr-TR" b="1" dirty="0"/>
          </a:p>
        </p:txBody>
      </p:sp>
      <p:sp>
        <p:nvSpPr>
          <p:cNvPr id="6" name="Dikdörtgen 5"/>
          <p:cNvSpPr/>
          <p:nvPr/>
        </p:nvSpPr>
        <p:spPr>
          <a:xfrm>
            <a:off x="5972432" y="6500083"/>
            <a:ext cx="2792019" cy="338554"/>
          </a:xfrm>
          <a:prstGeom prst="rect">
            <a:avLst/>
          </a:prstGeom>
        </p:spPr>
        <p:txBody>
          <a:bodyPr wrap="square">
            <a:spAutoFit/>
          </a:bodyPr>
          <a:lstStyle/>
          <a:p>
            <a:pPr defTabSz="914400"/>
            <a:endParaRPr lang="tr-TR" sz="800" b="1" kern="0" dirty="0" smtClean="0">
              <a:solidFill>
                <a:srgbClr val="000000"/>
              </a:solidFill>
              <a:latin typeface="StoneSans"/>
            </a:endParaRPr>
          </a:p>
          <a:p>
            <a:pPr defTabSz="914400"/>
            <a:r>
              <a:rPr lang="tr-TR" sz="800" b="1" kern="0" dirty="0" err="1" smtClean="0">
                <a:solidFill>
                  <a:srgbClr val="00B050"/>
                </a:solidFill>
                <a:latin typeface="StoneSans"/>
              </a:rPr>
              <a:t>Textbook</a:t>
            </a:r>
            <a:r>
              <a:rPr lang="tr-TR" sz="800" b="1" kern="0" dirty="0" smtClean="0">
                <a:solidFill>
                  <a:srgbClr val="00B050"/>
                </a:solidFill>
                <a:latin typeface="StoneSans"/>
              </a:rPr>
              <a:t> of </a:t>
            </a:r>
            <a:r>
              <a:rPr lang="tr-TR" sz="800" b="1" kern="0" dirty="0" smtClean="0">
                <a:solidFill>
                  <a:srgbClr val="1A6600"/>
                </a:solidFill>
                <a:latin typeface="StoneSans-Semibold"/>
              </a:rPr>
              <a:t>PEDIATRIC RHEUMATOLOGY </a:t>
            </a:r>
            <a:r>
              <a:rPr lang="tr-TR" sz="800" b="1" kern="0" dirty="0" smtClean="0">
                <a:solidFill>
                  <a:srgbClr val="FF0000"/>
                </a:solidFill>
                <a:latin typeface="StoneSans-Semibold"/>
              </a:rPr>
              <a:t>2016</a:t>
            </a:r>
            <a:endParaRPr lang="tr-TR" sz="800" b="1" kern="0" dirty="0" smtClean="0">
              <a:solidFill>
                <a:srgbClr val="FF0000"/>
              </a:solidFill>
            </a:endParaRPr>
          </a:p>
        </p:txBody>
      </p:sp>
      <p:sp>
        <p:nvSpPr>
          <p:cNvPr id="4" name="Dikdörtgen 3"/>
          <p:cNvSpPr/>
          <p:nvPr/>
        </p:nvSpPr>
        <p:spPr>
          <a:xfrm>
            <a:off x="6010563" y="6392361"/>
            <a:ext cx="2301063" cy="215444"/>
          </a:xfrm>
          <a:prstGeom prst="rect">
            <a:avLst/>
          </a:prstGeom>
        </p:spPr>
        <p:txBody>
          <a:bodyPr wrap="square">
            <a:spAutoFit/>
          </a:bodyPr>
          <a:lstStyle/>
          <a:p>
            <a:r>
              <a:rPr lang="tr-TR" sz="800" dirty="0" err="1">
                <a:solidFill>
                  <a:prstClr val="black"/>
                </a:solidFill>
                <a:latin typeface="Minion-Regular"/>
              </a:rPr>
              <a:t>Arthritis</a:t>
            </a:r>
            <a:r>
              <a:rPr lang="tr-TR" sz="800" dirty="0">
                <a:solidFill>
                  <a:prstClr val="black"/>
                </a:solidFill>
                <a:latin typeface="Minion-Regular"/>
              </a:rPr>
              <a:t> </a:t>
            </a:r>
            <a:r>
              <a:rPr lang="tr-TR" sz="800" dirty="0" err="1">
                <a:solidFill>
                  <a:prstClr val="black"/>
                </a:solidFill>
                <a:latin typeface="Minion-Regular"/>
              </a:rPr>
              <a:t>Rheum</a:t>
            </a:r>
            <a:r>
              <a:rPr lang="tr-TR" sz="800" dirty="0">
                <a:solidFill>
                  <a:prstClr val="black"/>
                </a:solidFill>
                <a:latin typeface="Minion-Regular"/>
              </a:rPr>
              <a:t>. 52 (6) (</a:t>
            </a:r>
            <a:r>
              <a:rPr lang="tr-TR" sz="800" dirty="0" smtClean="0">
                <a:solidFill>
                  <a:prstClr val="black"/>
                </a:solidFill>
                <a:latin typeface="Minion-Regular"/>
              </a:rPr>
              <a:t>2005) 1756–1765</a:t>
            </a:r>
            <a:endParaRPr lang="tr-TR" sz="800" dirty="0">
              <a:solidFill>
                <a:prstClr val="black"/>
              </a:solidFill>
              <a:latin typeface="Minion-Regular"/>
            </a:endParaRPr>
          </a:p>
        </p:txBody>
      </p:sp>
      <p:sp>
        <p:nvSpPr>
          <p:cNvPr id="8" name="Dikdörtgen 7"/>
          <p:cNvSpPr/>
          <p:nvPr/>
        </p:nvSpPr>
        <p:spPr>
          <a:xfrm>
            <a:off x="648609" y="2420888"/>
            <a:ext cx="7628059" cy="3785652"/>
          </a:xfrm>
          <a:prstGeom prst="rect">
            <a:avLst/>
          </a:prstGeom>
        </p:spPr>
        <p:txBody>
          <a:bodyPr wrap="square">
            <a:spAutoFit/>
          </a:bodyPr>
          <a:lstStyle/>
          <a:p>
            <a:pPr marL="342900" lvl="0" indent="-342900">
              <a:buFont typeface="Arial" panose="020B0604020202020204" pitchFamily="34" charset="0"/>
              <a:buChar char="•"/>
            </a:pPr>
            <a:r>
              <a:rPr lang="tr-TR" sz="2400" dirty="0" err="1" smtClean="0">
                <a:solidFill>
                  <a:prstClr val="black"/>
                </a:solidFill>
              </a:rPr>
              <a:t>Indometazin</a:t>
            </a:r>
            <a:r>
              <a:rPr lang="tr-TR" sz="2400" dirty="0" smtClean="0">
                <a:solidFill>
                  <a:prstClr val="black"/>
                </a:solidFill>
              </a:rPr>
              <a:t> daha kullanışlı (sistemik JIA ve </a:t>
            </a:r>
            <a:r>
              <a:rPr lang="tr-TR" sz="2400" dirty="0" err="1" smtClean="0">
                <a:solidFill>
                  <a:prstClr val="black"/>
                </a:solidFill>
              </a:rPr>
              <a:t>Spondilartropati</a:t>
            </a:r>
            <a:r>
              <a:rPr lang="tr-TR" sz="2400" dirty="0" smtClean="0">
                <a:solidFill>
                  <a:prstClr val="black"/>
                </a:solidFill>
              </a:rPr>
              <a:t>)</a:t>
            </a:r>
          </a:p>
          <a:p>
            <a:pPr marL="342900" lvl="0" indent="-342900">
              <a:buFont typeface="Arial" panose="020B0604020202020204" pitchFamily="34" charset="0"/>
              <a:buChar char="•"/>
            </a:pPr>
            <a:r>
              <a:rPr lang="tr-TR" sz="2400" dirty="0" smtClean="0">
                <a:solidFill>
                  <a:prstClr val="black"/>
                </a:solidFill>
              </a:rPr>
              <a:t>Kişiye göre yanıt değişebilir, birine yanıt vermeyen diğerine verebilir</a:t>
            </a:r>
          </a:p>
          <a:p>
            <a:pPr marL="342900" lvl="0" indent="-342900">
              <a:buFont typeface="Arial" panose="020B0604020202020204" pitchFamily="34" charset="0"/>
              <a:buChar char="•"/>
            </a:pPr>
            <a:r>
              <a:rPr lang="tr-TR" sz="2400" dirty="0" smtClean="0">
                <a:solidFill>
                  <a:prstClr val="black"/>
                </a:solidFill>
              </a:rPr>
              <a:t>Bazıları daha </a:t>
            </a:r>
            <a:r>
              <a:rPr lang="tr-TR" sz="2400" dirty="0" err="1" smtClean="0">
                <a:solidFill>
                  <a:prstClr val="black"/>
                </a:solidFill>
              </a:rPr>
              <a:t>toksiktir</a:t>
            </a:r>
            <a:r>
              <a:rPr lang="tr-TR" sz="2400" dirty="0" smtClean="0">
                <a:solidFill>
                  <a:prstClr val="black"/>
                </a:solidFill>
              </a:rPr>
              <a:t> (</a:t>
            </a:r>
            <a:r>
              <a:rPr lang="tr-TR" sz="2400" dirty="0" err="1" smtClean="0">
                <a:solidFill>
                  <a:prstClr val="black"/>
                </a:solidFill>
              </a:rPr>
              <a:t>Indometazin</a:t>
            </a:r>
            <a:r>
              <a:rPr lang="tr-TR" sz="2400" dirty="0" smtClean="0">
                <a:solidFill>
                  <a:prstClr val="black"/>
                </a:solidFill>
              </a:rPr>
              <a:t> ve aspirin)</a:t>
            </a:r>
          </a:p>
          <a:p>
            <a:pPr marL="342900" lvl="0" indent="-342900">
              <a:buFont typeface="Arial" panose="020B0604020202020204" pitchFamily="34" charset="0"/>
              <a:buChar char="•"/>
            </a:pPr>
            <a:r>
              <a:rPr lang="tr-TR" sz="2400" dirty="0" smtClean="0">
                <a:solidFill>
                  <a:prstClr val="black"/>
                </a:solidFill>
              </a:rPr>
              <a:t>Herhangi bir NSAİİ ilaçta yeterli etkinlik bekleme süresi en az 8 hafta olmalı</a:t>
            </a:r>
          </a:p>
          <a:p>
            <a:pPr marL="342900" lvl="0" indent="-342900">
              <a:buFont typeface="Arial" panose="020B0604020202020204" pitchFamily="34" charset="0"/>
              <a:buChar char="•"/>
            </a:pPr>
            <a:r>
              <a:rPr lang="tr-TR" sz="2400" dirty="0" smtClean="0">
                <a:solidFill>
                  <a:prstClr val="black"/>
                </a:solidFill>
              </a:rPr>
              <a:t>Çocukların %50’si ilk 2 haftada yanıt verir</a:t>
            </a:r>
          </a:p>
          <a:p>
            <a:pPr marL="342900" lvl="0" indent="-342900">
              <a:buFont typeface="Arial" panose="020B0604020202020204" pitchFamily="34" charset="0"/>
              <a:buChar char="•"/>
            </a:pPr>
            <a:r>
              <a:rPr lang="tr-TR" sz="2400" dirty="0" smtClean="0">
                <a:solidFill>
                  <a:prstClr val="black"/>
                </a:solidFill>
              </a:rPr>
              <a:t>%25’i 12 haftalık tedaviye rağmen yanıt vermez</a:t>
            </a:r>
          </a:p>
          <a:p>
            <a:pPr marL="342900" lvl="0" indent="-342900">
              <a:buFont typeface="Arial" panose="020B0604020202020204" pitchFamily="34" charset="0"/>
              <a:buChar char="•"/>
            </a:pPr>
            <a:endParaRPr lang="tr-TR" sz="2400" dirty="0">
              <a:solidFill>
                <a:prstClr val="black"/>
              </a:solidFill>
            </a:endParaRPr>
          </a:p>
        </p:txBody>
      </p:sp>
      <p:sp>
        <p:nvSpPr>
          <p:cNvPr id="9" name="Metin kutusu 8"/>
          <p:cNvSpPr txBox="1"/>
          <p:nvPr/>
        </p:nvSpPr>
        <p:spPr>
          <a:xfrm>
            <a:off x="671617" y="1734488"/>
            <a:ext cx="4075283" cy="523220"/>
          </a:xfrm>
          <a:prstGeom prst="rect">
            <a:avLst/>
          </a:prstGeom>
          <a:noFill/>
        </p:spPr>
        <p:txBody>
          <a:bodyPr wrap="none" rtlCol="0">
            <a:spAutoFit/>
          </a:bodyPr>
          <a:lstStyle/>
          <a:p>
            <a:r>
              <a:rPr lang="tr-TR" sz="2800" b="1" dirty="0" smtClean="0"/>
              <a:t>Kullanımda kişiselleştirme</a:t>
            </a:r>
            <a:endParaRPr lang="tr-TR" sz="2800" b="1" dirty="0"/>
          </a:p>
        </p:txBody>
      </p:sp>
    </p:spTree>
    <p:extLst>
      <p:ext uri="{BB962C8B-B14F-4D97-AF65-F5344CB8AC3E}">
        <p14:creationId xmlns:p14="http://schemas.microsoft.com/office/powerpoint/2010/main" val="2708339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ln>
            <a:noFill/>
          </a:ln>
        </p:spPr>
        <p:style>
          <a:lnRef idx="1">
            <a:schemeClr val="accent2"/>
          </a:lnRef>
          <a:fillRef idx="2">
            <a:schemeClr val="accent2"/>
          </a:fillRef>
          <a:effectRef idx="1">
            <a:schemeClr val="accent2"/>
          </a:effectRef>
          <a:fontRef idx="minor">
            <a:schemeClr val="dk1"/>
          </a:fontRef>
        </p:style>
        <p:txBody>
          <a:bodyPr>
            <a:normAutofit/>
          </a:bodyPr>
          <a:lstStyle/>
          <a:p>
            <a:r>
              <a:rPr lang="tr-TR" b="1" dirty="0" err="1" smtClean="0"/>
              <a:t>Non-Steroid</a:t>
            </a:r>
            <a:r>
              <a:rPr lang="tr-TR" b="1" dirty="0" smtClean="0"/>
              <a:t> Anti-</a:t>
            </a:r>
            <a:r>
              <a:rPr lang="tr-TR" b="1" dirty="0" err="1" smtClean="0"/>
              <a:t>İnflamatuar</a:t>
            </a:r>
            <a:r>
              <a:rPr lang="tr-TR" b="1" dirty="0" smtClean="0"/>
              <a:t> İlaçlar</a:t>
            </a:r>
            <a:endParaRPr lang="tr-TR" b="1" dirty="0"/>
          </a:p>
        </p:txBody>
      </p:sp>
      <p:sp>
        <p:nvSpPr>
          <p:cNvPr id="2" name="İçerik Yer Tutucusu 1"/>
          <p:cNvSpPr>
            <a:spLocks noGrp="1"/>
          </p:cNvSpPr>
          <p:nvPr>
            <p:ph sz="half" idx="1"/>
          </p:nvPr>
        </p:nvSpPr>
        <p:spPr>
          <a:xfrm>
            <a:off x="390000" y="2420888"/>
            <a:ext cx="4043520" cy="3935179"/>
          </a:xfrm>
        </p:spPr>
        <p:txBody>
          <a:bodyPr/>
          <a:lstStyle/>
          <a:p>
            <a:r>
              <a:rPr lang="tr-TR" dirty="0" smtClean="0"/>
              <a:t>Ciddi </a:t>
            </a:r>
            <a:r>
              <a:rPr lang="tr-TR" dirty="0" err="1" smtClean="0"/>
              <a:t>toksisite</a:t>
            </a:r>
            <a:r>
              <a:rPr lang="tr-TR" dirty="0" smtClean="0"/>
              <a:t> nadir</a:t>
            </a:r>
          </a:p>
          <a:p>
            <a:r>
              <a:rPr lang="tr-TR" dirty="0" smtClean="0"/>
              <a:t>GİS </a:t>
            </a:r>
            <a:r>
              <a:rPr lang="tr-TR" dirty="0" err="1" smtClean="0"/>
              <a:t>toksistesi</a:t>
            </a:r>
            <a:r>
              <a:rPr lang="tr-TR" dirty="0" smtClean="0"/>
              <a:t> (Nadir)</a:t>
            </a:r>
          </a:p>
          <a:p>
            <a:pPr lvl="1"/>
            <a:r>
              <a:rPr lang="tr-TR" dirty="0" smtClean="0"/>
              <a:t>Yüksek doz</a:t>
            </a:r>
          </a:p>
          <a:p>
            <a:pPr lvl="1"/>
            <a:r>
              <a:rPr lang="tr-TR" dirty="0" smtClean="0"/>
              <a:t>Birden fazla NSAİİ</a:t>
            </a:r>
          </a:p>
          <a:p>
            <a:pPr lvl="1"/>
            <a:r>
              <a:rPr lang="tr-TR" dirty="0" err="1" smtClean="0"/>
              <a:t>Kortikosteroid</a:t>
            </a:r>
            <a:r>
              <a:rPr lang="tr-TR" dirty="0" smtClean="0"/>
              <a:t> ilavesi</a:t>
            </a:r>
          </a:p>
          <a:p>
            <a:pPr lvl="1"/>
            <a:r>
              <a:rPr lang="tr-TR" dirty="0" smtClean="0"/>
              <a:t>Altta yatan hastalık</a:t>
            </a:r>
          </a:p>
          <a:p>
            <a:pPr lvl="2"/>
            <a:r>
              <a:rPr lang="tr-TR" dirty="0" err="1" smtClean="0"/>
              <a:t>Özofajit</a:t>
            </a:r>
            <a:endParaRPr lang="tr-TR" dirty="0" smtClean="0"/>
          </a:p>
          <a:p>
            <a:pPr lvl="2"/>
            <a:r>
              <a:rPr lang="tr-TR" dirty="0" smtClean="0"/>
              <a:t>Gastrit</a:t>
            </a:r>
          </a:p>
          <a:p>
            <a:pPr lvl="2"/>
            <a:r>
              <a:rPr lang="tr-TR" dirty="0" err="1" smtClean="0"/>
              <a:t>Peptik</a:t>
            </a:r>
            <a:r>
              <a:rPr lang="tr-TR" dirty="0" smtClean="0"/>
              <a:t> ülser</a:t>
            </a:r>
            <a:endParaRPr lang="tr-TR" dirty="0"/>
          </a:p>
        </p:txBody>
      </p:sp>
      <p:graphicFrame>
        <p:nvGraphicFramePr>
          <p:cNvPr id="8" name="İçerik Yer Tutucusu 7"/>
          <p:cNvGraphicFramePr>
            <a:graphicFrameLocks noGrp="1"/>
          </p:cNvGraphicFramePr>
          <p:nvPr>
            <p:ph sz="half" idx="2"/>
            <p:extLst>
              <p:ext uri="{D42A27DB-BD31-4B8C-83A1-F6EECF244321}">
                <p14:modId xmlns:p14="http://schemas.microsoft.com/office/powerpoint/2010/main" val="1292955975"/>
              </p:ext>
            </p:extLst>
          </p:nvPr>
        </p:nvGraphicFramePr>
        <p:xfrm>
          <a:off x="4215134" y="2492896"/>
          <a:ext cx="4471666" cy="3239866"/>
        </p:xfrm>
        <a:graphic>
          <a:graphicData uri="http://schemas.openxmlformats.org/drawingml/2006/table">
            <a:tbl>
              <a:tblPr firstRow="1" bandRow="1">
                <a:tableStyleId>{93296810-A885-4BE3-A3E7-6D5BEEA58F35}</a:tableStyleId>
              </a:tblPr>
              <a:tblGrid>
                <a:gridCol w="2235833"/>
                <a:gridCol w="2235833"/>
              </a:tblGrid>
              <a:tr h="462838">
                <a:tc>
                  <a:txBody>
                    <a:bodyPr/>
                    <a:lstStyle/>
                    <a:p>
                      <a:r>
                        <a:rPr lang="tr-TR" dirty="0" smtClean="0"/>
                        <a:t>NSAİİ</a:t>
                      </a:r>
                      <a:endParaRPr lang="tr-TR" dirty="0"/>
                    </a:p>
                  </a:txBody>
                  <a:tcPr/>
                </a:tc>
                <a:tc>
                  <a:txBody>
                    <a:bodyPr/>
                    <a:lstStyle/>
                    <a:p>
                      <a:r>
                        <a:rPr lang="tr-TR" dirty="0" smtClean="0"/>
                        <a:t>GİS</a:t>
                      </a:r>
                      <a:r>
                        <a:rPr lang="tr-TR" baseline="0" dirty="0" smtClean="0"/>
                        <a:t> </a:t>
                      </a:r>
                      <a:r>
                        <a:rPr lang="tr-TR" baseline="0" dirty="0" err="1" smtClean="0"/>
                        <a:t>toksisitesi</a:t>
                      </a:r>
                      <a:endParaRPr lang="tr-TR" dirty="0"/>
                    </a:p>
                  </a:txBody>
                  <a:tcPr/>
                </a:tc>
              </a:tr>
              <a:tr h="462838">
                <a:tc>
                  <a:txBody>
                    <a:bodyPr/>
                    <a:lstStyle/>
                    <a:p>
                      <a:r>
                        <a:rPr lang="tr-TR" dirty="0" err="1" smtClean="0"/>
                        <a:t>İbuprofen</a:t>
                      </a:r>
                      <a:r>
                        <a:rPr lang="tr-TR" baseline="0" dirty="0" smtClean="0"/>
                        <a:t> </a:t>
                      </a:r>
                      <a:endParaRPr lang="tr-TR" dirty="0"/>
                    </a:p>
                  </a:txBody>
                  <a:tcPr/>
                </a:tc>
                <a:tc>
                  <a:txBody>
                    <a:bodyPr/>
                    <a:lstStyle/>
                    <a:p>
                      <a:r>
                        <a:rPr lang="tr-TR" dirty="0" smtClean="0"/>
                        <a:t>En düşük risk</a:t>
                      </a:r>
                      <a:endParaRPr lang="tr-TR" dirty="0"/>
                    </a:p>
                  </a:txBody>
                  <a:tcPr/>
                </a:tc>
              </a:tr>
              <a:tr h="462838">
                <a:tc>
                  <a:txBody>
                    <a:bodyPr/>
                    <a:lstStyle/>
                    <a:p>
                      <a:r>
                        <a:rPr lang="tr-TR" dirty="0" err="1" smtClean="0"/>
                        <a:t>İndometazin</a:t>
                      </a:r>
                      <a:endParaRPr lang="tr-TR" dirty="0"/>
                    </a:p>
                  </a:txBody>
                  <a:tcPr/>
                </a:tc>
                <a:tc>
                  <a:txBody>
                    <a:bodyPr/>
                    <a:lstStyle/>
                    <a:p>
                      <a:r>
                        <a:rPr lang="tr-TR" dirty="0" smtClean="0"/>
                        <a:t>Orta risk</a:t>
                      </a:r>
                      <a:endParaRPr lang="tr-TR" dirty="0"/>
                    </a:p>
                  </a:txBody>
                  <a:tcPr/>
                </a:tc>
              </a:tr>
              <a:tr h="462838">
                <a:tc>
                  <a:txBody>
                    <a:bodyPr/>
                    <a:lstStyle/>
                    <a:p>
                      <a:r>
                        <a:rPr lang="tr-TR" dirty="0" err="1" smtClean="0"/>
                        <a:t>Naproksen</a:t>
                      </a:r>
                      <a:endParaRPr lang="tr-TR" dirty="0"/>
                    </a:p>
                  </a:txBody>
                  <a:tcPr/>
                </a:tc>
                <a:tc>
                  <a:txBody>
                    <a:bodyPr/>
                    <a:lstStyle/>
                    <a:p>
                      <a:pPr marL="0" marR="0" lvl="0" indent="0" algn="l" defTabSz="829366" rtl="0" eaLnBrk="1" fontAlgn="auto" latinLnBrk="0" hangingPunct="1">
                        <a:lnSpc>
                          <a:spcPct val="100000"/>
                        </a:lnSpc>
                        <a:spcBef>
                          <a:spcPts val="0"/>
                        </a:spcBef>
                        <a:spcAft>
                          <a:spcPts val="0"/>
                        </a:spcAft>
                        <a:buClrTx/>
                        <a:buSzTx/>
                        <a:buFontTx/>
                        <a:buNone/>
                        <a:tabLst/>
                        <a:defRPr/>
                      </a:pPr>
                      <a:r>
                        <a:rPr kumimoji="0" lang="tr-TR" sz="1600" u="none" strike="noStrike" kern="1200" cap="none" spc="0" normalizeH="0" baseline="0" noProof="0" dirty="0" smtClean="0">
                          <a:ln>
                            <a:noFill/>
                          </a:ln>
                          <a:effectLst/>
                          <a:uLnTx/>
                          <a:uFillTx/>
                        </a:rPr>
                        <a:t>Orta risk</a:t>
                      </a:r>
                      <a:endParaRPr kumimoji="0" lang="tr-TR" sz="1600" b="0" i="0" u="none" strike="noStrike" kern="1200" cap="none" spc="0" normalizeH="0" baseline="0" noProof="0" dirty="0" smtClean="0">
                        <a:ln>
                          <a:noFill/>
                        </a:ln>
                        <a:solidFill>
                          <a:srgbClr val="000000"/>
                        </a:solidFill>
                        <a:effectLst/>
                        <a:uLnTx/>
                        <a:uFillTx/>
                        <a:latin typeface="+mn-lt"/>
                      </a:endParaRPr>
                    </a:p>
                  </a:txBody>
                  <a:tcPr/>
                </a:tc>
              </a:tr>
              <a:tr h="462838">
                <a:tc>
                  <a:txBody>
                    <a:bodyPr/>
                    <a:lstStyle/>
                    <a:p>
                      <a:r>
                        <a:rPr lang="tr-TR" dirty="0" err="1" smtClean="0"/>
                        <a:t>Tolmetin</a:t>
                      </a:r>
                      <a:endParaRPr lang="tr-TR" dirty="0"/>
                    </a:p>
                  </a:txBody>
                  <a:tcPr/>
                </a:tc>
                <a:tc>
                  <a:txBody>
                    <a:bodyPr/>
                    <a:lstStyle/>
                    <a:p>
                      <a:r>
                        <a:rPr lang="tr-TR" dirty="0" smtClean="0"/>
                        <a:t>Yüksek</a:t>
                      </a:r>
                      <a:r>
                        <a:rPr lang="tr-TR" baseline="0" dirty="0" smtClean="0"/>
                        <a:t> risk</a:t>
                      </a:r>
                      <a:endParaRPr lang="tr-TR" dirty="0"/>
                    </a:p>
                  </a:txBody>
                  <a:tcPr/>
                </a:tc>
              </a:tr>
              <a:tr h="462838">
                <a:tc>
                  <a:txBody>
                    <a:bodyPr/>
                    <a:lstStyle/>
                    <a:p>
                      <a:r>
                        <a:rPr lang="tr-TR" dirty="0" err="1" smtClean="0"/>
                        <a:t>Piroksikam</a:t>
                      </a:r>
                      <a:endParaRPr lang="tr-TR" dirty="0"/>
                    </a:p>
                  </a:txBody>
                  <a:tcPr/>
                </a:tc>
                <a:tc>
                  <a:txBody>
                    <a:bodyPr/>
                    <a:lstStyle/>
                    <a:p>
                      <a:pPr marL="0" marR="0" lvl="0" indent="0" algn="l" defTabSz="829366" rtl="0" eaLnBrk="1" fontAlgn="auto" latinLnBrk="0" hangingPunct="1">
                        <a:lnSpc>
                          <a:spcPct val="100000"/>
                        </a:lnSpc>
                        <a:spcBef>
                          <a:spcPts val="0"/>
                        </a:spcBef>
                        <a:spcAft>
                          <a:spcPts val="0"/>
                        </a:spcAft>
                        <a:buClrTx/>
                        <a:buSzTx/>
                        <a:buFontTx/>
                        <a:buNone/>
                        <a:tabLst/>
                        <a:defRPr/>
                      </a:pPr>
                      <a:r>
                        <a:rPr kumimoji="0" lang="tr-TR" sz="1600" u="none" strike="noStrike" kern="1200" cap="none" spc="0" normalizeH="0" baseline="0" noProof="0" dirty="0" smtClean="0">
                          <a:ln>
                            <a:noFill/>
                          </a:ln>
                          <a:effectLst/>
                          <a:uLnTx/>
                          <a:uFillTx/>
                        </a:rPr>
                        <a:t>Yüksek risk</a:t>
                      </a:r>
                      <a:endParaRPr kumimoji="0" lang="tr-TR" sz="1600" b="0" i="0" u="none" strike="noStrike" kern="1200" cap="none" spc="0" normalizeH="0" baseline="0" noProof="0" dirty="0" smtClean="0">
                        <a:ln>
                          <a:noFill/>
                        </a:ln>
                        <a:solidFill>
                          <a:srgbClr val="000000"/>
                        </a:solidFill>
                        <a:effectLst/>
                        <a:uLnTx/>
                        <a:uFillTx/>
                        <a:latin typeface="+mn-lt"/>
                      </a:endParaRPr>
                    </a:p>
                  </a:txBody>
                  <a:tcPr/>
                </a:tc>
              </a:tr>
              <a:tr h="462838">
                <a:tc>
                  <a:txBody>
                    <a:bodyPr/>
                    <a:lstStyle/>
                    <a:p>
                      <a:r>
                        <a:rPr lang="tr-TR" dirty="0" err="1" smtClean="0"/>
                        <a:t>Ketoprofen</a:t>
                      </a:r>
                      <a:endParaRPr lang="tr-TR" dirty="0"/>
                    </a:p>
                  </a:txBody>
                  <a:tcPr/>
                </a:tc>
                <a:tc>
                  <a:txBody>
                    <a:bodyPr/>
                    <a:lstStyle/>
                    <a:p>
                      <a:pPr marL="0" marR="0" lvl="0" indent="0" algn="l" defTabSz="829366" rtl="0" eaLnBrk="1" fontAlgn="auto" latinLnBrk="0" hangingPunct="1">
                        <a:lnSpc>
                          <a:spcPct val="100000"/>
                        </a:lnSpc>
                        <a:spcBef>
                          <a:spcPts val="0"/>
                        </a:spcBef>
                        <a:spcAft>
                          <a:spcPts val="0"/>
                        </a:spcAft>
                        <a:buClrTx/>
                        <a:buSzTx/>
                        <a:buFontTx/>
                        <a:buNone/>
                        <a:tabLst/>
                        <a:defRPr/>
                      </a:pPr>
                      <a:r>
                        <a:rPr kumimoji="0" lang="tr-TR" sz="1600" u="none" strike="noStrike" kern="1200" cap="none" spc="0" normalizeH="0" baseline="0" noProof="0" dirty="0" smtClean="0">
                          <a:ln>
                            <a:noFill/>
                          </a:ln>
                          <a:effectLst/>
                          <a:uLnTx/>
                          <a:uFillTx/>
                        </a:rPr>
                        <a:t>Yüksek risk</a:t>
                      </a:r>
                      <a:endParaRPr kumimoji="0" lang="tr-TR" sz="1600" b="0" i="0" u="none" strike="noStrike" kern="1200" cap="none" spc="0" normalizeH="0" baseline="0" noProof="0" dirty="0" smtClean="0">
                        <a:ln>
                          <a:noFill/>
                        </a:ln>
                        <a:solidFill>
                          <a:srgbClr val="000000"/>
                        </a:solidFill>
                        <a:effectLst/>
                        <a:uLnTx/>
                        <a:uFillTx/>
                        <a:latin typeface="+mn-lt"/>
                      </a:endParaRPr>
                    </a:p>
                  </a:txBody>
                  <a:tcPr/>
                </a:tc>
              </a:tr>
            </a:tbl>
          </a:graphicData>
        </a:graphic>
      </p:graphicFrame>
      <p:sp>
        <p:nvSpPr>
          <p:cNvPr id="6" name="Dikdörtgen 5"/>
          <p:cNvSpPr/>
          <p:nvPr/>
        </p:nvSpPr>
        <p:spPr>
          <a:xfrm>
            <a:off x="5972432" y="6500083"/>
            <a:ext cx="2792019" cy="338554"/>
          </a:xfrm>
          <a:prstGeom prst="rect">
            <a:avLst/>
          </a:prstGeom>
        </p:spPr>
        <p:txBody>
          <a:bodyPr wrap="square">
            <a:spAutoFit/>
          </a:bodyPr>
          <a:lstStyle/>
          <a:p>
            <a:pPr defTabSz="914400"/>
            <a:endParaRPr lang="tr-TR" sz="800" b="1" kern="0" dirty="0" smtClean="0">
              <a:solidFill>
                <a:srgbClr val="000000"/>
              </a:solidFill>
              <a:latin typeface="StoneSans"/>
            </a:endParaRPr>
          </a:p>
          <a:p>
            <a:pPr defTabSz="914400"/>
            <a:r>
              <a:rPr lang="tr-TR" sz="800" b="1" kern="0" dirty="0" err="1" smtClean="0">
                <a:solidFill>
                  <a:srgbClr val="00B050"/>
                </a:solidFill>
                <a:latin typeface="StoneSans"/>
              </a:rPr>
              <a:t>Textbook</a:t>
            </a:r>
            <a:r>
              <a:rPr lang="tr-TR" sz="800" b="1" kern="0" dirty="0" smtClean="0">
                <a:solidFill>
                  <a:srgbClr val="00B050"/>
                </a:solidFill>
                <a:latin typeface="StoneSans"/>
              </a:rPr>
              <a:t> of </a:t>
            </a:r>
            <a:r>
              <a:rPr lang="tr-TR" sz="800" b="1" kern="0" dirty="0" smtClean="0">
                <a:solidFill>
                  <a:srgbClr val="1A6600"/>
                </a:solidFill>
                <a:latin typeface="StoneSans-Semibold"/>
              </a:rPr>
              <a:t>PEDIATRIC RHEUMATOLOGY </a:t>
            </a:r>
            <a:r>
              <a:rPr lang="tr-TR" sz="800" b="1" kern="0" dirty="0" smtClean="0">
                <a:solidFill>
                  <a:srgbClr val="FF0000"/>
                </a:solidFill>
                <a:latin typeface="StoneSans-Semibold"/>
              </a:rPr>
              <a:t>2016</a:t>
            </a:r>
            <a:endParaRPr lang="tr-TR" sz="800" b="1" kern="0" dirty="0" smtClean="0">
              <a:solidFill>
                <a:srgbClr val="FF0000"/>
              </a:solidFill>
            </a:endParaRPr>
          </a:p>
        </p:txBody>
      </p:sp>
      <p:sp>
        <p:nvSpPr>
          <p:cNvPr id="5" name="Metin kutusu 4"/>
          <p:cNvSpPr txBox="1"/>
          <p:nvPr/>
        </p:nvSpPr>
        <p:spPr>
          <a:xfrm>
            <a:off x="467544" y="1740456"/>
            <a:ext cx="1944216" cy="523220"/>
          </a:xfrm>
          <a:prstGeom prst="rect">
            <a:avLst/>
          </a:prstGeom>
          <a:noFill/>
        </p:spPr>
        <p:txBody>
          <a:bodyPr wrap="square" rtlCol="0">
            <a:spAutoFit/>
          </a:bodyPr>
          <a:lstStyle/>
          <a:p>
            <a:r>
              <a:rPr lang="tr-TR" sz="2800" b="1" dirty="0" err="1" smtClean="0">
                <a:solidFill>
                  <a:prstClr val="black"/>
                </a:solidFill>
              </a:rPr>
              <a:t>Toksisite</a:t>
            </a:r>
            <a:endParaRPr lang="tr-TR" sz="2800" b="1" dirty="0" smtClean="0">
              <a:solidFill>
                <a:prstClr val="black"/>
              </a:solidFill>
            </a:endParaRPr>
          </a:p>
        </p:txBody>
      </p:sp>
      <p:sp>
        <p:nvSpPr>
          <p:cNvPr id="7" name="Başlık 2"/>
          <p:cNvSpPr txBox="1">
            <a:spLocks/>
          </p:cNvSpPr>
          <p:nvPr/>
        </p:nvSpPr>
        <p:spPr>
          <a:xfrm>
            <a:off x="457200" y="274638"/>
            <a:ext cx="8229600" cy="11430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vert="horz" lIns="91430" tIns="45715" rIns="91430" bIns="45715" rtlCol="0" anchor="ctr">
            <a:normAutofit fontScale="90000"/>
          </a:bodyPr>
          <a:lstStyle>
            <a:lvl1pPr algn="ctr" defTabSz="914305"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305"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err="1" smtClean="0">
                <a:ln>
                  <a:noFill/>
                </a:ln>
                <a:solidFill>
                  <a:sysClr val="windowText" lastClr="000000"/>
                </a:solidFill>
                <a:effectLst/>
                <a:uLnTx/>
                <a:uFillTx/>
                <a:latin typeface="Calibri"/>
                <a:ea typeface="+mn-ea"/>
                <a:cs typeface="+mn-cs"/>
              </a:rPr>
              <a:t>Non-Steroid</a:t>
            </a:r>
            <a:r>
              <a:rPr kumimoji="0" lang="tr-TR" sz="4400" b="1" i="0" u="none" strike="noStrike" kern="1200" cap="none" spc="0" normalizeH="0" baseline="0" noProof="0" dirty="0" smtClean="0">
                <a:ln>
                  <a:noFill/>
                </a:ln>
                <a:solidFill>
                  <a:sysClr val="windowText" lastClr="000000"/>
                </a:solidFill>
                <a:effectLst/>
                <a:uLnTx/>
                <a:uFillTx/>
                <a:latin typeface="Calibri"/>
                <a:ea typeface="+mn-ea"/>
                <a:cs typeface="+mn-cs"/>
              </a:rPr>
              <a:t> Anti-</a:t>
            </a:r>
            <a:r>
              <a:rPr kumimoji="0" lang="tr-TR" sz="4400" b="1" i="0" u="none" strike="noStrike" kern="1200" cap="none" spc="0" normalizeH="0" baseline="0" noProof="0" dirty="0" err="1" smtClean="0">
                <a:ln>
                  <a:noFill/>
                </a:ln>
                <a:solidFill>
                  <a:sysClr val="windowText" lastClr="000000"/>
                </a:solidFill>
                <a:effectLst/>
                <a:uLnTx/>
                <a:uFillTx/>
                <a:latin typeface="Calibri"/>
                <a:ea typeface="+mn-ea"/>
                <a:cs typeface="+mn-cs"/>
              </a:rPr>
              <a:t>İnflamatuar</a:t>
            </a:r>
            <a:r>
              <a:rPr kumimoji="0" lang="tr-TR" sz="4400" b="1" i="0" u="none" strike="noStrike" kern="1200" cap="none" spc="0" normalizeH="0" baseline="0" noProof="0" dirty="0" smtClean="0">
                <a:ln>
                  <a:noFill/>
                </a:ln>
                <a:solidFill>
                  <a:sysClr val="windowText" lastClr="000000"/>
                </a:solidFill>
                <a:effectLst/>
                <a:uLnTx/>
                <a:uFillTx/>
                <a:latin typeface="Calibri"/>
                <a:ea typeface="+mn-ea"/>
                <a:cs typeface="+mn-cs"/>
              </a:rPr>
              <a:t> İlaçlar</a:t>
            </a:r>
            <a:endParaRPr kumimoji="0" lang="tr-TR" sz="4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Metin kutusu 8"/>
          <p:cNvSpPr txBox="1"/>
          <p:nvPr/>
        </p:nvSpPr>
        <p:spPr>
          <a:xfrm>
            <a:off x="4283968" y="6165304"/>
            <a:ext cx="2048638" cy="369332"/>
          </a:xfrm>
          <a:prstGeom prst="rect">
            <a:avLst/>
          </a:prstGeom>
          <a:solidFill>
            <a:srgbClr val="FFFF00"/>
          </a:solidFill>
          <a:ln>
            <a:solidFill>
              <a:srgbClr val="FFC000"/>
            </a:solidFill>
          </a:ln>
        </p:spPr>
        <p:txBody>
          <a:bodyPr wrap="none" rtlCol="0">
            <a:spAutoFit/>
          </a:bodyPr>
          <a:lstStyle/>
          <a:p>
            <a:r>
              <a:rPr lang="tr-TR" dirty="0" smtClean="0"/>
              <a:t>Yemekler ile alınız</a:t>
            </a:r>
            <a:endParaRPr lang="tr-TR" dirty="0"/>
          </a:p>
        </p:txBody>
      </p:sp>
    </p:spTree>
    <p:extLst>
      <p:ext uri="{BB962C8B-B14F-4D97-AF65-F5344CB8AC3E}">
        <p14:creationId xmlns:p14="http://schemas.microsoft.com/office/powerpoint/2010/main" val="3604304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467544" y="1844824"/>
            <a:ext cx="4040188" cy="966093"/>
          </a:xfrm>
        </p:spPr>
        <p:txBody>
          <a:bodyPr/>
          <a:lstStyle/>
          <a:p>
            <a:r>
              <a:rPr lang="tr-TR" sz="2500" kern="0" dirty="0">
                <a:solidFill>
                  <a:srgbClr val="000000"/>
                </a:solidFill>
                <a:latin typeface="Arial"/>
              </a:rPr>
              <a:t>GİS </a:t>
            </a:r>
            <a:r>
              <a:rPr lang="tr-TR" sz="2500" kern="0" dirty="0" err="1" smtClean="0">
                <a:solidFill>
                  <a:srgbClr val="000000"/>
                </a:solidFill>
                <a:latin typeface="Arial"/>
              </a:rPr>
              <a:t>toksisitesini</a:t>
            </a:r>
            <a:r>
              <a:rPr lang="tr-TR" sz="2500" kern="0" dirty="0" smtClean="0">
                <a:solidFill>
                  <a:srgbClr val="000000"/>
                </a:solidFill>
                <a:latin typeface="Arial"/>
              </a:rPr>
              <a:t> Anti-asit engeller mi?</a:t>
            </a:r>
          </a:p>
          <a:p>
            <a:endParaRPr lang="tr-TR" dirty="0"/>
          </a:p>
        </p:txBody>
      </p:sp>
      <p:sp>
        <p:nvSpPr>
          <p:cNvPr id="6" name="İçerik Yer Tutucusu 5"/>
          <p:cNvSpPr>
            <a:spLocks noGrp="1"/>
          </p:cNvSpPr>
          <p:nvPr>
            <p:ph sz="quarter" idx="4"/>
          </p:nvPr>
        </p:nvSpPr>
        <p:spPr>
          <a:xfrm>
            <a:off x="4644008" y="1844825"/>
            <a:ext cx="4041775" cy="1008112"/>
          </a:xfrm>
        </p:spPr>
        <p:txBody>
          <a:bodyPr>
            <a:normAutofit/>
          </a:bodyPr>
          <a:lstStyle/>
          <a:p>
            <a:r>
              <a:rPr lang="tr-TR" sz="1600" dirty="0" smtClean="0"/>
              <a:t>Semptomu baskılar, endoskopik fark yok</a:t>
            </a:r>
          </a:p>
          <a:p>
            <a:r>
              <a:rPr lang="tr-TR" sz="1600" dirty="0" smtClean="0"/>
              <a:t>Var olan lezyonun tanınmasını geciktirir</a:t>
            </a:r>
          </a:p>
          <a:p>
            <a:r>
              <a:rPr lang="tr-TR" sz="1600" dirty="0" smtClean="0"/>
              <a:t>Verilmese iyi olur</a:t>
            </a:r>
            <a:endParaRPr lang="tr-TR" sz="1600" dirty="0"/>
          </a:p>
        </p:txBody>
      </p:sp>
      <p:sp>
        <p:nvSpPr>
          <p:cNvPr id="9" name="Başlık 2"/>
          <p:cNvSpPr>
            <a:spLocks noGrp="1"/>
          </p:cNvSpPr>
          <p:nvPr>
            <p:ph type="title"/>
          </p:nvPr>
        </p:nvSpPr>
        <p:spPr>
          <a:xfrm>
            <a:off x="457200" y="274638"/>
            <a:ext cx="8229600" cy="1143000"/>
          </a:xfrm>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b="1" dirty="0" err="1" smtClean="0"/>
              <a:t>Non-Steroid</a:t>
            </a:r>
            <a:r>
              <a:rPr lang="tr-TR" b="1" dirty="0" smtClean="0"/>
              <a:t> Anti-</a:t>
            </a:r>
            <a:r>
              <a:rPr lang="tr-TR" b="1" dirty="0" err="1" smtClean="0"/>
              <a:t>İnflamatuar</a:t>
            </a:r>
            <a:r>
              <a:rPr lang="tr-TR" b="1" dirty="0" smtClean="0"/>
              <a:t> İlaçlar</a:t>
            </a:r>
            <a:endParaRPr lang="tr-TR" b="1" dirty="0"/>
          </a:p>
        </p:txBody>
      </p:sp>
      <p:sp>
        <p:nvSpPr>
          <p:cNvPr id="10" name="İçerik Yer Tutucusu 3"/>
          <p:cNvSpPr txBox="1">
            <a:spLocks/>
          </p:cNvSpPr>
          <p:nvPr/>
        </p:nvSpPr>
        <p:spPr>
          <a:xfrm>
            <a:off x="467544" y="3135828"/>
            <a:ext cx="4040188" cy="966093"/>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2500" kern="0" dirty="0" smtClean="0">
                <a:solidFill>
                  <a:srgbClr val="000000"/>
                </a:solidFill>
                <a:latin typeface="Arial"/>
              </a:rPr>
              <a:t>GİS </a:t>
            </a:r>
            <a:r>
              <a:rPr lang="tr-TR" sz="2500" kern="0" dirty="0" err="1" smtClean="0">
                <a:solidFill>
                  <a:srgbClr val="000000"/>
                </a:solidFill>
                <a:latin typeface="Arial"/>
              </a:rPr>
              <a:t>toksisitesi</a:t>
            </a:r>
            <a:r>
              <a:rPr lang="tr-TR" sz="2500" kern="0" dirty="0" smtClean="0">
                <a:solidFill>
                  <a:srgbClr val="000000"/>
                </a:solidFill>
                <a:latin typeface="Arial"/>
              </a:rPr>
              <a:t> için  ne yapılabilir?</a:t>
            </a:r>
          </a:p>
          <a:p>
            <a:endParaRPr lang="tr-TR" dirty="0"/>
          </a:p>
        </p:txBody>
      </p:sp>
      <p:sp>
        <p:nvSpPr>
          <p:cNvPr id="11" name="İçerik Yer Tutucusu 5"/>
          <p:cNvSpPr txBox="1">
            <a:spLocks/>
          </p:cNvSpPr>
          <p:nvPr/>
        </p:nvSpPr>
        <p:spPr>
          <a:xfrm>
            <a:off x="4633059" y="3141157"/>
            <a:ext cx="4041775" cy="1367964"/>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1600" dirty="0" err="1" smtClean="0"/>
              <a:t>Mysoprostol</a:t>
            </a:r>
            <a:r>
              <a:rPr lang="tr-TR" sz="1600" dirty="0" smtClean="0"/>
              <a:t> (</a:t>
            </a:r>
            <a:r>
              <a:rPr lang="tr-TR" sz="1600" dirty="0" err="1" smtClean="0"/>
              <a:t>Cytotec</a:t>
            </a:r>
            <a:r>
              <a:rPr lang="tr-TR" sz="1600" dirty="0" smtClean="0"/>
              <a:t>) </a:t>
            </a:r>
            <a:r>
              <a:rPr lang="tr-TR" sz="1600" dirty="0" err="1" smtClean="0"/>
              <a:t>prostoglandin</a:t>
            </a:r>
            <a:r>
              <a:rPr lang="tr-TR" sz="1600" dirty="0" smtClean="0"/>
              <a:t> analoğu (çocuk çalışması var)</a:t>
            </a:r>
          </a:p>
          <a:p>
            <a:r>
              <a:rPr lang="tr-TR" sz="1600" dirty="0" smtClean="0"/>
              <a:t>NSAİİ ile beraber alınıp ülseri de iyileştirir</a:t>
            </a:r>
          </a:p>
          <a:p>
            <a:r>
              <a:rPr lang="tr-TR" sz="1600" dirty="0" err="1" smtClean="0"/>
              <a:t>Omeprazol</a:t>
            </a:r>
            <a:r>
              <a:rPr lang="tr-TR" sz="1600" dirty="0" smtClean="0"/>
              <a:t> </a:t>
            </a:r>
            <a:r>
              <a:rPr lang="tr-TR" sz="1600" dirty="0" err="1" smtClean="0"/>
              <a:t>Ranitidinden</a:t>
            </a:r>
            <a:r>
              <a:rPr lang="tr-TR" sz="1600" dirty="0" smtClean="0"/>
              <a:t> daha etkin</a:t>
            </a:r>
            <a:endParaRPr lang="tr-TR" sz="1600" dirty="0"/>
          </a:p>
        </p:txBody>
      </p:sp>
      <p:sp>
        <p:nvSpPr>
          <p:cNvPr id="12" name="Dikdörtgen 11"/>
          <p:cNvSpPr/>
          <p:nvPr/>
        </p:nvSpPr>
        <p:spPr>
          <a:xfrm>
            <a:off x="6799623" y="6165304"/>
            <a:ext cx="2146609" cy="492443"/>
          </a:xfrm>
          <a:prstGeom prst="rect">
            <a:avLst/>
          </a:prstGeom>
        </p:spPr>
        <p:txBody>
          <a:bodyPr wrap="square">
            <a:spAutoFit/>
          </a:bodyPr>
          <a:lstStyle/>
          <a:p>
            <a:r>
              <a:rPr lang="pt-BR" sz="800" dirty="0">
                <a:latin typeface="Minion-Regular"/>
              </a:rPr>
              <a:t>J. Pediatr. 122 (1993) 647–649.</a:t>
            </a:r>
          </a:p>
          <a:p>
            <a:r>
              <a:rPr lang="en-US" sz="800" dirty="0" smtClean="0">
                <a:latin typeface="Minion-Regular"/>
              </a:rPr>
              <a:t>Ann</a:t>
            </a:r>
            <a:r>
              <a:rPr lang="en-US" sz="800" dirty="0">
                <a:latin typeface="Minion-Regular"/>
              </a:rPr>
              <a:t>. Rheum. Dis. 54 (4</a:t>
            </a:r>
            <a:r>
              <a:rPr lang="en-US" sz="800" dirty="0" smtClean="0">
                <a:latin typeface="Minion-Regular"/>
              </a:rPr>
              <a:t>)</a:t>
            </a:r>
            <a:r>
              <a:rPr lang="tr-TR" sz="800" dirty="0" smtClean="0">
                <a:latin typeface="Minion-Regular"/>
              </a:rPr>
              <a:t> (</a:t>
            </a:r>
            <a:r>
              <a:rPr lang="tr-TR" sz="800" dirty="0">
                <a:latin typeface="Minion-Regular"/>
              </a:rPr>
              <a:t>1995) 277–280</a:t>
            </a:r>
            <a:r>
              <a:rPr lang="tr-TR" dirty="0">
                <a:latin typeface="Minion-Regular"/>
              </a:rPr>
              <a:t>.</a:t>
            </a:r>
            <a:endParaRPr lang="tr-TR" dirty="0"/>
          </a:p>
        </p:txBody>
      </p:sp>
      <p:sp>
        <p:nvSpPr>
          <p:cNvPr id="8" name="İçerik Yer Tutucusu 3"/>
          <p:cNvSpPr txBox="1">
            <a:spLocks/>
          </p:cNvSpPr>
          <p:nvPr/>
        </p:nvSpPr>
        <p:spPr>
          <a:xfrm>
            <a:off x="574615" y="4653136"/>
            <a:ext cx="4040188" cy="966093"/>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2500" kern="0" dirty="0" err="1" smtClean="0">
                <a:solidFill>
                  <a:srgbClr val="000000"/>
                </a:solidFill>
                <a:latin typeface="Arial"/>
              </a:rPr>
              <a:t>Antikoagülan</a:t>
            </a:r>
            <a:r>
              <a:rPr lang="tr-TR" sz="2500" kern="0" dirty="0" smtClean="0">
                <a:solidFill>
                  <a:srgbClr val="000000"/>
                </a:solidFill>
                <a:latin typeface="Arial"/>
              </a:rPr>
              <a:t> etki</a:t>
            </a:r>
          </a:p>
          <a:p>
            <a:endParaRPr lang="tr-TR" dirty="0"/>
          </a:p>
        </p:txBody>
      </p:sp>
      <p:sp>
        <p:nvSpPr>
          <p:cNvPr id="13" name="İçerik Yer Tutucusu 5"/>
          <p:cNvSpPr txBox="1">
            <a:spLocks/>
          </p:cNvSpPr>
          <p:nvPr/>
        </p:nvSpPr>
        <p:spPr>
          <a:xfrm>
            <a:off x="4633059" y="4797340"/>
            <a:ext cx="4041775" cy="1367964"/>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1600" dirty="0" err="1" smtClean="0"/>
              <a:t>Antikoagülanlar</a:t>
            </a:r>
            <a:r>
              <a:rPr lang="tr-TR" sz="1600" dirty="0" smtClean="0"/>
              <a:t> ile proteine bağlanmada yarış</a:t>
            </a:r>
          </a:p>
          <a:p>
            <a:r>
              <a:rPr lang="tr-TR" sz="1600" dirty="0" smtClean="0"/>
              <a:t>Potansiyel etkilerini artırır</a:t>
            </a:r>
          </a:p>
          <a:p>
            <a:r>
              <a:rPr lang="tr-TR" sz="1600" dirty="0" err="1" smtClean="0"/>
              <a:t>Trombosit</a:t>
            </a:r>
            <a:r>
              <a:rPr lang="tr-TR" sz="1600" dirty="0" smtClean="0"/>
              <a:t> adezyonunu azaltır (</a:t>
            </a:r>
            <a:r>
              <a:rPr lang="tr-TR" sz="1600" dirty="0" err="1" smtClean="0"/>
              <a:t>reversibl</a:t>
            </a:r>
            <a:r>
              <a:rPr lang="tr-TR" sz="1600" dirty="0" smtClean="0"/>
              <a:t>)</a:t>
            </a:r>
            <a:endParaRPr lang="tr-TR" sz="1600" dirty="0"/>
          </a:p>
        </p:txBody>
      </p:sp>
    </p:spTree>
    <p:extLst>
      <p:ext uri="{BB962C8B-B14F-4D97-AF65-F5344CB8AC3E}">
        <p14:creationId xmlns:p14="http://schemas.microsoft.com/office/powerpoint/2010/main" val="3458446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467544" y="1844824"/>
            <a:ext cx="4040188" cy="966093"/>
          </a:xfrm>
        </p:spPr>
        <p:txBody>
          <a:bodyPr/>
          <a:lstStyle/>
          <a:p>
            <a:r>
              <a:rPr lang="tr-TR" sz="2500" kern="0" dirty="0" err="1" smtClean="0">
                <a:solidFill>
                  <a:srgbClr val="000000"/>
                </a:solidFill>
                <a:latin typeface="Arial"/>
              </a:rPr>
              <a:t>Renal</a:t>
            </a:r>
            <a:endParaRPr lang="tr-TR" sz="2500" kern="0" dirty="0" smtClean="0">
              <a:solidFill>
                <a:srgbClr val="000000"/>
              </a:solidFill>
              <a:latin typeface="Arial"/>
            </a:endParaRPr>
          </a:p>
          <a:p>
            <a:endParaRPr lang="tr-TR" dirty="0"/>
          </a:p>
        </p:txBody>
      </p:sp>
      <p:sp>
        <p:nvSpPr>
          <p:cNvPr id="6" name="İçerik Yer Tutucusu 5"/>
          <p:cNvSpPr>
            <a:spLocks noGrp="1"/>
          </p:cNvSpPr>
          <p:nvPr>
            <p:ph sz="quarter" idx="4"/>
          </p:nvPr>
        </p:nvSpPr>
        <p:spPr>
          <a:xfrm>
            <a:off x="4644008" y="1844825"/>
            <a:ext cx="4041775" cy="1296144"/>
          </a:xfrm>
        </p:spPr>
        <p:txBody>
          <a:bodyPr>
            <a:normAutofit/>
          </a:bodyPr>
          <a:lstStyle/>
          <a:p>
            <a:r>
              <a:rPr lang="tr-TR" sz="1600" dirty="0" err="1" smtClean="0"/>
              <a:t>Reversibl</a:t>
            </a:r>
            <a:r>
              <a:rPr lang="tr-TR" sz="1600" dirty="0" smtClean="0"/>
              <a:t> </a:t>
            </a:r>
            <a:r>
              <a:rPr lang="tr-TR" sz="1600" dirty="0" err="1" smtClean="0"/>
              <a:t>renal</a:t>
            </a:r>
            <a:r>
              <a:rPr lang="tr-TR" sz="1600" dirty="0" smtClean="0"/>
              <a:t> yetmezlik (akut)</a:t>
            </a:r>
          </a:p>
          <a:p>
            <a:r>
              <a:rPr lang="tr-TR" sz="1600" dirty="0" smtClean="0"/>
              <a:t>Akut </a:t>
            </a:r>
            <a:r>
              <a:rPr lang="tr-TR" sz="1600" dirty="0" err="1" smtClean="0"/>
              <a:t>interstisyel</a:t>
            </a:r>
            <a:r>
              <a:rPr lang="tr-TR" sz="1600" dirty="0" smtClean="0"/>
              <a:t> nefrit</a:t>
            </a:r>
          </a:p>
          <a:p>
            <a:r>
              <a:rPr lang="tr-TR" sz="1600" dirty="0" err="1" smtClean="0"/>
              <a:t>Papiller</a:t>
            </a:r>
            <a:r>
              <a:rPr lang="tr-TR" sz="1600" dirty="0" smtClean="0"/>
              <a:t> nekroz </a:t>
            </a:r>
          </a:p>
          <a:p>
            <a:r>
              <a:rPr lang="tr-TR" sz="1600" dirty="0" err="1" smtClean="0"/>
              <a:t>JRA’lı</a:t>
            </a:r>
            <a:r>
              <a:rPr lang="tr-TR" sz="1600" dirty="0" smtClean="0"/>
              <a:t> çocuklarda bir </a:t>
            </a:r>
            <a:r>
              <a:rPr lang="tr-TR" sz="1600" dirty="0" err="1" smtClean="0"/>
              <a:t>kohort</a:t>
            </a:r>
            <a:r>
              <a:rPr lang="tr-TR" sz="1600" dirty="0" smtClean="0"/>
              <a:t> % 0.4</a:t>
            </a:r>
            <a:endParaRPr lang="tr-TR" sz="1600" dirty="0"/>
          </a:p>
        </p:txBody>
      </p:sp>
      <p:sp>
        <p:nvSpPr>
          <p:cNvPr id="10" name="İçerik Yer Tutucusu 3"/>
          <p:cNvSpPr txBox="1">
            <a:spLocks/>
          </p:cNvSpPr>
          <p:nvPr/>
        </p:nvSpPr>
        <p:spPr>
          <a:xfrm>
            <a:off x="467544" y="3933056"/>
            <a:ext cx="4040188" cy="966093"/>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2500" kern="0" dirty="0" smtClean="0">
                <a:solidFill>
                  <a:srgbClr val="000000"/>
                </a:solidFill>
                <a:latin typeface="Arial"/>
              </a:rPr>
              <a:t>Merkezi Sinir sistemi</a:t>
            </a:r>
          </a:p>
          <a:p>
            <a:endParaRPr lang="tr-TR" dirty="0">
              <a:solidFill>
                <a:prstClr val="black"/>
              </a:solidFill>
            </a:endParaRPr>
          </a:p>
        </p:txBody>
      </p:sp>
      <p:sp>
        <p:nvSpPr>
          <p:cNvPr id="11" name="İçerik Yer Tutucusu 5"/>
          <p:cNvSpPr txBox="1">
            <a:spLocks/>
          </p:cNvSpPr>
          <p:nvPr/>
        </p:nvSpPr>
        <p:spPr>
          <a:xfrm>
            <a:off x="4641051" y="3917375"/>
            <a:ext cx="4041775" cy="1167810"/>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1600" dirty="0" smtClean="0">
                <a:solidFill>
                  <a:prstClr val="black"/>
                </a:solidFill>
              </a:rPr>
              <a:t>Aseptik menenjit (</a:t>
            </a:r>
            <a:r>
              <a:rPr lang="tr-TR" sz="1600" dirty="0" err="1" smtClean="0">
                <a:solidFill>
                  <a:prstClr val="black"/>
                </a:solidFill>
              </a:rPr>
              <a:t>İbuprofen</a:t>
            </a:r>
            <a:r>
              <a:rPr lang="tr-TR" sz="1600" dirty="0" smtClean="0">
                <a:solidFill>
                  <a:prstClr val="black"/>
                </a:solidFill>
              </a:rPr>
              <a:t>)</a:t>
            </a:r>
          </a:p>
          <a:p>
            <a:r>
              <a:rPr lang="tr-TR" sz="1600" dirty="0" smtClean="0">
                <a:solidFill>
                  <a:prstClr val="black"/>
                </a:solidFill>
              </a:rPr>
              <a:t>Psikoz (</a:t>
            </a:r>
            <a:r>
              <a:rPr lang="tr-TR" sz="1600" dirty="0" err="1" smtClean="0">
                <a:solidFill>
                  <a:prstClr val="black"/>
                </a:solidFill>
              </a:rPr>
              <a:t>İndometazin</a:t>
            </a:r>
            <a:r>
              <a:rPr lang="tr-TR" sz="1600" dirty="0" smtClean="0">
                <a:solidFill>
                  <a:prstClr val="black"/>
                </a:solidFill>
              </a:rPr>
              <a:t>)</a:t>
            </a:r>
          </a:p>
          <a:p>
            <a:r>
              <a:rPr lang="tr-TR" sz="1600" dirty="0" err="1" smtClean="0">
                <a:solidFill>
                  <a:prstClr val="black"/>
                </a:solidFill>
              </a:rPr>
              <a:t>Tinnitus</a:t>
            </a:r>
            <a:r>
              <a:rPr lang="tr-TR" sz="1600" dirty="0" smtClean="0">
                <a:solidFill>
                  <a:prstClr val="black"/>
                </a:solidFill>
              </a:rPr>
              <a:t> (Aspirin)</a:t>
            </a:r>
            <a:endParaRPr lang="tr-TR" sz="1600" dirty="0">
              <a:solidFill>
                <a:prstClr val="black"/>
              </a:solidFill>
            </a:endParaRPr>
          </a:p>
        </p:txBody>
      </p:sp>
      <p:sp>
        <p:nvSpPr>
          <p:cNvPr id="12" name="Dikdörtgen 11"/>
          <p:cNvSpPr/>
          <p:nvPr/>
        </p:nvSpPr>
        <p:spPr>
          <a:xfrm>
            <a:off x="6203954" y="6481722"/>
            <a:ext cx="2790057" cy="338554"/>
          </a:xfrm>
          <a:prstGeom prst="rect">
            <a:avLst/>
          </a:prstGeom>
        </p:spPr>
        <p:txBody>
          <a:bodyPr wrap="square">
            <a:spAutoFit/>
          </a:bodyPr>
          <a:lstStyle/>
          <a:p>
            <a:r>
              <a:rPr lang="pt-BR" sz="800" dirty="0" smtClean="0">
                <a:latin typeface="Minion-Regular"/>
              </a:rPr>
              <a:t>J</a:t>
            </a:r>
            <a:r>
              <a:rPr lang="pt-BR" sz="800" dirty="0">
                <a:latin typeface="Minion-Regular"/>
              </a:rPr>
              <a:t>. Pediatr. 119 (1991) </a:t>
            </a:r>
            <a:r>
              <a:rPr lang="pt-BR" sz="800" dirty="0" smtClean="0">
                <a:latin typeface="Minion-Regular"/>
              </a:rPr>
              <a:t>815–817</a:t>
            </a:r>
            <a:endParaRPr lang="tr-TR" sz="800" dirty="0">
              <a:latin typeface="Minion-Regular"/>
            </a:endParaRPr>
          </a:p>
          <a:p>
            <a:r>
              <a:rPr lang="tr-TR" sz="800" dirty="0" err="1">
                <a:latin typeface="Minion-Regular"/>
              </a:rPr>
              <a:t>Arch</a:t>
            </a:r>
            <a:r>
              <a:rPr lang="tr-TR" sz="800" dirty="0">
                <a:latin typeface="Minion-Regular"/>
              </a:rPr>
              <a:t>. </a:t>
            </a:r>
            <a:r>
              <a:rPr lang="tr-TR" sz="800" dirty="0" err="1">
                <a:latin typeface="Minion-Regular"/>
              </a:rPr>
              <a:t>Intern</a:t>
            </a:r>
            <a:r>
              <a:rPr lang="tr-TR" sz="800" dirty="0">
                <a:latin typeface="Minion-Regular"/>
              </a:rPr>
              <a:t>. </a:t>
            </a:r>
            <a:r>
              <a:rPr lang="tr-TR" sz="800" dirty="0" err="1">
                <a:latin typeface="Minion-Regular"/>
              </a:rPr>
              <a:t>Med</a:t>
            </a:r>
            <a:r>
              <a:rPr lang="tr-TR" sz="800" dirty="0">
                <a:latin typeface="Minion-Regular"/>
              </a:rPr>
              <a:t>. 151 (7) (</a:t>
            </a:r>
            <a:r>
              <a:rPr lang="tr-TR" sz="800" dirty="0" smtClean="0">
                <a:latin typeface="Minion-Regular"/>
              </a:rPr>
              <a:t>1991) 1309–1313</a:t>
            </a:r>
            <a:endParaRPr lang="tr-TR" sz="800" dirty="0">
              <a:solidFill>
                <a:prstClr val="black"/>
              </a:solidFill>
            </a:endParaRPr>
          </a:p>
        </p:txBody>
      </p:sp>
      <p:sp>
        <p:nvSpPr>
          <p:cNvPr id="8" name="İçerik Yer Tutucusu 3"/>
          <p:cNvSpPr txBox="1">
            <a:spLocks/>
          </p:cNvSpPr>
          <p:nvPr/>
        </p:nvSpPr>
        <p:spPr>
          <a:xfrm>
            <a:off x="467544" y="5368488"/>
            <a:ext cx="4040188" cy="966093"/>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2500" kern="0" dirty="0" smtClean="0">
                <a:solidFill>
                  <a:srgbClr val="000000"/>
                </a:solidFill>
                <a:latin typeface="Arial"/>
              </a:rPr>
              <a:t>Cilt lezyonları </a:t>
            </a:r>
          </a:p>
          <a:p>
            <a:endParaRPr lang="tr-TR" dirty="0">
              <a:solidFill>
                <a:prstClr val="black"/>
              </a:solidFill>
            </a:endParaRPr>
          </a:p>
        </p:txBody>
      </p:sp>
      <p:sp>
        <p:nvSpPr>
          <p:cNvPr id="13" name="İçerik Yer Tutucusu 5"/>
          <p:cNvSpPr txBox="1">
            <a:spLocks/>
          </p:cNvSpPr>
          <p:nvPr/>
        </p:nvSpPr>
        <p:spPr>
          <a:xfrm>
            <a:off x="4652843" y="5378880"/>
            <a:ext cx="4041775" cy="537622"/>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1600" dirty="0" smtClean="0">
                <a:solidFill>
                  <a:prstClr val="black"/>
                </a:solidFill>
              </a:rPr>
              <a:t>Çok değişken</a:t>
            </a:r>
            <a:endParaRPr lang="tr-TR" sz="1600" dirty="0">
              <a:solidFill>
                <a:prstClr val="black"/>
              </a:solidFill>
            </a:endParaRPr>
          </a:p>
        </p:txBody>
      </p:sp>
      <p:sp>
        <p:nvSpPr>
          <p:cNvPr id="14" name="Başlık 2"/>
          <p:cNvSpPr>
            <a:spLocks noGrp="1"/>
          </p:cNvSpPr>
          <p:nvPr>
            <p:ph type="title"/>
          </p:nvPr>
        </p:nvSpPr>
        <p:spPr>
          <a:xfrm>
            <a:off x="457200" y="274638"/>
            <a:ext cx="8229600" cy="1143000"/>
          </a:xfrm>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b="1" dirty="0" err="1" smtClean="0"/>
              <a:t>Non-Steroid</a:t>
            </a:r>
            <a:r>
              <a:rPr lang="tr-TR" b="1" dirty="0" smtClean="0"/>
              <a:t> Anti-</a:t>
            </a:r>
            <a:r>
              <a:rPr lang="tr-TR" b="1" dirty="0" err="1" smtClean="0"/>
              <a:t>İnflamatuar</a:t>
            </a:r>
            <a:r>
              <a:rPr lang="tr-TR" b="1" dirty="0" smtClean="0"/>
              <a:t> İlaçlar</a:t>
            </a:r>
            <a:endParaRPr lang="tr-TR" b="1" dirty="0"/>
          </a:p>
        </p:txBody>
      </p:sp>
    </p:spTree>
    <p:extLst>
      <p:ext uri="{BB962C8B-B14F-4D97-AF65-F5344CB8AC3E}">
        <p14:creationId xmlns:p14="http://schemas.microsoft.com/office/powerpoint/2010/main" val="74164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1"/>
          </p:nvPr>
        </p:nvSpPr>
        <p:spPr>
          <a:xfrm>
            <a:off x="456480" y="1604331"/>
            <a:ext cx="4043520" cy="1104590"/>
          </a:xfrm>
        </p:spPr>
        <p:txBody>
          <a:bodyPr/>
          <a:lstStyle/>
          <a:p>
            <a:endParaRPr lang="tr-TR" sz="2500" kern="0" dirty="0" smtClean="0">
              <a:solidFill>
                <a:srgbClr val="000000"/>
              </a:solidFill>
              <a:latin typeface="Arial"/>
            </a:endParaRPr>
          </a:p>
          <a:p>
            <a:endParaRPr lang="tr-TR" dirty="0"/>
          </a:p>
        </p:txBody>
      </p:sp>
      <p:sp>
        <p:nvSpPr>
          <p:cNvPr id="6" name="İçerik Yer Tutucusu 5"/>
          <p:cNvSpPr>
            <a:spLocks noGrp="1"/>
          </p:cNvSpPr>
          <p:nvPr>
            <p:ph sz="half" idx="2"/>
          </p:nvPr>
        </p:nvSpPr>
        <p:spPr>
          <a:xfrm>
            <a:off x="4355976" y="1966741"/>
            <a:ext cx="4044960" cy="1248606"/>
          </a:xfrm>
        </p:spPr>
        <p:txBody>
          <a:bodyPr>
            <a:normAutofit/>
          </a:bodyPr>
          <a:lstStyle/>
          <a:p>
            <a:pPr>
              <a:buFont typeface="Arial" panose="020B0604020202020204" pitchFamily="34" charset="0"/>
              <a:buChar char="•"/>
            </a:pPr>
            <a:r>
              <a:rPr lang="tr-TR" sz="1600" dirty="0" err="1" smtClean="0"/>
              <a:t>Kawasaki</a:t>
            </a:r>
            <a:r>
              <a:rPr lang="tr-TR" sz="1600" dirty="0" smtClean="0"/>
              <a:t> Hastalığı</a:t>
            </a:r>
          </a:p>
          <a:p>
            <a:pPr>
              <a:buFont typeface="Arial" panose="020B0604020202020204" pitchFamily="34" charset="0"/>
              <a:buChar char="•"/>
            </a:pPr>
            <a:r>
              <a:rPr lang="tr-TR" sz="1600" dirty="0" smtClean="0"/>
              <a:t>Akut </a:t>
            </a:r>
            <a:r>
              <a:rPr lang="tr-TR" sz="1600" dirty="0" err="1" smtClean="0"/>
              <a:t>Romatizmal</a:t>
            </a:r>
            <a:r>
              <a:rPr lang="tr-TR" sz="1600" dirty="0" smtClean="0"/>
              <a:t> Ateş</a:t>
            </a:r>
          </a:p>
          <a:p>
            <a:pPr>
              <a:buFont typeface="Arial" panose="020B0604020202020204" pitchFamily="34" charset="0"/>
              <a:buChar char="•"/>
            </a:pPr>
            <a:r>
              <a:rPr lang="tr-TR" sz="1600" dirty="0" err="1" smtClean="0"/>
              <a:t>Tromboza</a:t>
            </a:r>
            <a:r>
              <a:rPr lang="tr-TR" sz="1600" dirty="0" smtClean="0"/>
              <a:t> eğilimi olan </a:t>
            </a:r>
            <a:r>
              <a:rPr lang="tr-TR" sz="1600" dirty="0" err="1" smtClean="0"/>
              <a:t>vaskülitler</a:t>
            </a:r>
            <a:endParaRPr lang="tr-TR" sz="1600" dirty="0"/>
          </a:p>
        </p:txBody>
      </p:sp>
      <p:sp>
        <p:nvSpPr>
          <p:cNvPr id="11" name="İçerik Yer Tutucusu 5"/>
          <p:cNvSpPr txBox="1">
            <a:spLocks/>
          </p:cNvSpPr>
          <p:nvPr/>
        </p:nvSpPr>
        <p:spPr>
          <a:xfrm>
            <a:off x="4283968" y="3240792"/>
            <a:ext cx="4572001" cy="1440160"/>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1600" dirty="0" smtClean="0">
                <a:solidFill>
                  <a:prstClr val="black"/>
                </a:solidFill>
              </a:rPr>
              <a:t>Maksimal anti-</a:t>
            </a:r>
            <a:r>
              <a:rPr lang="tr-TR" sz="1600" dirty="0" err="1" smtClean="0">
                <a:solidFill>
                  <a:prstClr val="black"/>
                </a:solidFill>
              </a:rPr>
              <a:t>inflamatuvar</a:t>
            </a:r>
            <a:r>
              <a:rPr lang="tr-TR" sz="1600" dirty="0" smtClean="0">
                <a:solidFill>
                  <a:prstClr val="black"/>
                </a:solidFill>
              </a:rPr>
              <a:t> etki 15-25 mg/dl</a:t>
            </a:r>
          </a:p>
          <a:p>
            <a:r>
              <a:rPr lang="tr-TR" sz="1600" dirty="0" err="1" smtClean="0">
                <a:solidFill>
                  <a:prstClr val="black"/>
                </a:solidFill>
              </a:rPr>
              <a:t>Toksik</a:t>
            </a:r>
            <a:r>
              <a:rPr lang="tr-TR" sz="1600" dirty="0" smtClean="0">
                <a:solidFill>
                  <a:prstClr val="black"/>
                </a:solidFill>
              </a:rPr>
              <a:t> düzey &gt; 30mg/dl </a:t>
            </a:r>
          </a:p>
          <a:p>
            <a:r>
              <a:rPr lang="tr-TR" sz="1600" dirty="0" err="1" smtClean="0">
                <a:solidFill>
                  <a:prstClr val="black"/>
                </a:solidFill>
              </a:rPr>
              <a:t>Terapötik</a:t>
            </a:r>
            <a:r>
              <a:rPr lang="tr-TR" sz="1600" dirty="0" smtClean="0">
                <a:solidFill>
                  <a:prstClr val="black"/>
                </a:solidFill>
              </a:rPr>
              <a:t> düzeye 2-5 günde bakılmalı</a:t>
            </a:r>
          </a:p>
          <a:p>
            <a:r>
              <a:rPr lang="tr-TR" sz="1600" dirty="0" smtClean="0">
                <a:solidFill>
                  <a:prstClr val="black"/>
                </a:solidFill>
              </a:rPr>
              <a:t>Karaciğer enzimleri 5. günde kontrol edilmeli</a:t>
            </a:r>
            <a:endParaRPr lang="tr-TR" sz="1600" dirty="0">
              <a:solidFill>
                <a:prstClr val="black"/>
              </a:solidFill>
            </a:endParaRPr>
          </a:p>
        </p:txBody>
      </p:sp>
      <p:sp>
        <p:nvSpPr>
          <p:cNvPr id="8" name="İçerik Yer Tutucusu 3"/>
          <p:cNvSpPr txBox="1">
            <a:spLocks/>
          </p:cNvSpPr>
          <p:nvPr/>
        </p:nvSpPr>
        <p:spPr>
          <a:xfrm>
            <a:off x="448856" y="1966741"/>
            <a:ext cx="2020094" cy="483046"/>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2500" b="1" kern="0" dirty="0" smtClean="0">
                <a:solidFill>
                  <a:srgbClr val="000000"/>
                </a:solidFill>
                <a:latin typeface="Arial"/>
              </a:rPr>
              <a:t>ASPİRİN</a:t>
            </a:r>
            <a:endParaRPr lang="tr-TR" b="1" dirty="0">
              <a:solidFill>
                <a:prstClr val="black"/>
              </a:solidFill>
            </a:endParaRPr>
          </a:p>
        </p:txBody>
      </p:sp>
      <p:sp>
        <p:nvSpPr>
          <p:cNvPr id="15" name="Başlık 2"/>
          <p:cNvSpPr txBox="1">
            <a:spLocks/>
          </p:cNvSpPr>
          <p:nvPr/>
        </p:nvSpPr>
        <p:spPr>
          <a:xfrm>
            <a:off x="457200" y="274638"/>
            <a:ext cx="8229600" cy="114300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vert="horz" lIns="91430" tIns="45715" rIns="91430" bIns="45715" rtlCol="0" anchor="ctr">
            <a:normAutofit fontScale="90000"/>
          </a:bodyPr>
          <a:lstStyle>
            <a:lvl1pPr algn="ctr" defTabSz="914305"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305"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smtClean="0">
                <a:ln>
                  <a:noFill/>
                </a:ln>
                <a:solidFill>
                  <a:sysClr val="windowText" lastClr="000000"/>
                </a:solidFill>
                <a:effectLst/>
                <a:uLnTx/>
                <a:uFillTx/>
                <a:latin typeface="Calibri"/>
                <a:ea typeface="+mn-ea"/>
                <a:cs typeface="+mn-cs"/>
              </a:rPr>
              <a:t>Non-Steroid Anti-İnflamatuar İlaçlar</a:t>
            </a:r>
            <a:endParaRPr kumimoji="0" lang="tr-TR" sz="4400" b="1"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 name="İçerik Yer Tutucusu 3"/>
          <p:cNvSpPr txBox="1">
            <a:spLocks/>
          </p:cNvSpPr>
          <p:nvPr/>
        </p:nvSpPr>
        <p:spPr>
          <a:xfrm>
            <a:off x="457200" y="4797152"/>
            <a:ext cx="2020094" cy="483046"/>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2500" b="1" kern="0" dirty="0" err="1" smtClean="0">
                <a:solidFill>
                  <a:srgbClr val="000000"/>
                </a:solidFill>
                <a:latin typeface="Arial"/>
              </a:rPr>
              <a:t>Salisilizm</a:t>
            </a:r>
            <a:endParaRPr lang="tr-TR" b="1" dirty="0">
              <a:solidFill>
                <a:prstClr val="black"/>
              </a:solidFill>
            </a:endParaRPr>
          </a:p>
        </p:txBody>
      </p:sp>
      <p:sp>
        <p:nvSpPr>
          <p:cNvPr id="17" name="İçerik Yer Tutucusu 5"/>
          <p:cNvSpPr txBox="1">
            <a:spLocks/>
          </p:cNvSpPr>
          <p:nvPr/>
        </p:nvSpPr>
        <p:spPr>
          <a:xfrm>
            <a:off x="4280912" y="4832176"/>
            <a:ext cx="4572001" cy="1440160"/>
          </a:xfrm>
          <a:prstGeom prst="rect">
            <a:avLst/>
          </a:prstGeom>
        </p:spPr>
        <p:txBody>
          <a:bodyPr vert="horz" lIns="91430" tIns="45715" rIns="91430" bIns="45715" rtlCol="0">
            <a:normAutofit lnSpcReduction="10000"/>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sz="1600" dirty="0" err="1" smtClean="0">
                <a:solidFill>
                  <a:prstClr val="black"/>
                </a:solidFill>
              </a:rPr>
              <a:t>Tinnitus</a:t>
            </a:r>
            <a:endParaRPr lang="tr-TR" sz="1600" dirty="0" smtClean="0">
              <a:solidFill>
                <a:prstClr val="black"/>
              </a:solidFill>
            </a:endParaRPr>
          </a:p>
          <a:p>
            <a:r>
              <a:rPr lang="tr-TR" sz="1600" dirty="0" smtClean="0">
                <a:solidFill>
                  <a:prstClr val="black"/>
                </a:solidFill>
              </a:rPr>
              <a:t>Sağırlık</a:t>
            </a:r>
          </a:p>
          <a:p>
            <a:r>
              <a:rPr lang="tr-TR" sz="1600" dirty="0" smtClean="0">
                <a:solidFill>
                  <a:prstClr val="black"/>
                </a:solidFill>
              </a:rPr>
              <a:t>Bulantı, kusma</a:t>
            </a:r>
          </a:p>
          <a:p>
            <a:r>
              <a:rPr lang="tr-TR" sz="1600" dirty="0" smtClean="0">
                <a:solidFill>
                  <a:prstClr val="black"/>
                </a:solidFill>
              </a:rPr>
              <a:t>Merkezi Sinir Sistemi Bulguları</a:t>
            </a:r>
          </a:p>
          <a:p>
            <a:r>
              <a:rPr lang="tr-TR" sz="1600" dirty="0" err="1" smtClean="0">
                <a:solidFill>
                  <a:prstClr val="black"/>
                </a:solidFill>
              </a:rPr>
              <a:t>Hiperkinezi</a:t>
            </a:r>
            <a:r>
              <a:rPr lang="tr-TR" sz="1600" dirty="0" smtClean="0">
                <a:solidFill>
                  <a:prstClr val="black"/>
                </a:solidFill>
              </a:rPr>
              <a:t>-</a:t>
            </a:r>
            <a:r>
              <a:rPr lang="tr-TR" sz="1600" dirty="0" err="1" smtClean="0">
                <a:solidFill>
                  <a:prstClr val="black"/>
                </a:solidFill>
              </a:rPr>
              <a:t>Delirium</a:t>
            </a:r>
            <a:r>
              <a:rPr lang="tr-TR" sz="1600" dirty="0" smtClean="0">
                <a:solidFill>
                  <a:prstClr val="black"/>
                </a:solidFill>
              </a:rPr>
              <a:t>-Depresyon-Koma</a:t>
            </a:r>
            <a:endParaRPr lang="tr-TR" sz="1600" dirty="0">
              <a:solidFill>
                <a:prstClr val="black"/>
              </a:solidFill>
            </a:endParaRPr>
          </a:p>
        </p:txBody>
      </p:sp>
    </p:spTree>
    <p:extLst>
      <p:ext uri="{BB962C8B-B14F-4D97-AF65-F5344CB8AC3E}">
        <p14:creationId xmlns:p14="http://schemas.microsoft.com/office/powerpoint/2010/main" val="178123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6481" y="273629"/>
            <a:ext cx="8226720" cy="923123"/>
          </a:xfrm>
          <a:ln>
            <a:noFill/>
          </a:ln>
        </p:spPr>
        <p:style>
          <a:lnRef idx="1">
            <a:schemeClr val="accent2"/>
          </a:lnRef>
          <a:fillRef idx="2">
            <a:schemeClr val="accent2"/>
          </a:fillRef>
          <a:effectRef idx="1">
            <a:schemeClr val="accent2"/>
          </a:effectRef>
          <a:fontRef idx="minor">
            <a:schemeClr val="dk1"/>
          </a:fontRef>
        </p:style>
        <p:txBody>
          <a:bodyPr/>
          <a:lstStyle/>
          <a:p>
            <a:r>
              <a:rPr lang="tr-TR" sz="2800" b="1" dirty="0">
                <a:latin typeface="Calibri" panose="020F0502020204030204" pitchFamily="34" charset="0"/>
              </a:rPr>
              <a:t>Hastalık </a:t>
            </a:r>
            <a:r>
              <a:rPr lang="tr-TR" sz="2800" b="1" dirty="0" err="1">
                <a:latin typeface="Calibri" panose="020F0502020204030204" pitchFamily="34" charset="0"/>
              </a:rPr>
              <a:t>Modifiye</a:t>
            </a:r>
            <a:r>
              <a:rPr lang="tr-TR" sz="2800" b="1" dirty="0">
                <a:latin typeface="Calibri" panose="020F0502020204030204" pitchFamily="34" charset="0"/>
              </a:rPr>
              <a:t> Edici Anti-</a:t>
            </a:r>
            <a:r>
              <a:rPr lang="tr-TR" sz="2800" b="1" dirty="0" err="1">
                <a:latin typeface="Calibri" panose="020F0502020204030204" pitchFamily="34" charset="0"/>
              </a:rPr>
              <a:t>Romatizmal</a:t>
            </a:r>
            <a:r>
              <a:rPr lang="tr-TR" sz="2800" b="1" dirty="0">
                <a:latin typeface="Calibri" panose="020F0502020204030204" pitchFamily="34" charset="0"/>
              </a:rPr>
              <a:t> ilaçlar (</a:t>
            </a:r>
            <a:r>
              <a:rPr lang="tr-TR" sz="2800" b="1" dirty="0" smtClean="0">
                <a:latin typeface="Calibri" panose="020F0502020204030204" pitchFamily="34" charset="0"/>
              </a:rPr>
              <a:t>DMARD)</a:t>
            </a:r>
            <a:endParaRPr lang="tr-TR" sz="2800" b="1" dirty="0"/>
          </a:p>
        </p:txBody>
      </p:sp>
      <p:sp>
        <p:nvSpPr>
          <p:cNvPr id="3" name="İçerik Yer Tutucusu 2"/>
          <p:cNvSpPr>
            <a:spLocks noGrp="1"/>
          </p:cNvSpPr>
          <p:nvPr>
            <p:ph sz="half" idx="1"/>
          </p:nvPr>
        </p:nvSpPr>
        <p:spPr>
          <a:xfrm>
            <a:off x="395536" y="2132856"/>
            <a:ext cx="5987728" cy="2760774"/>
          </a:xfrm>
        </p:spPr>
        <p:txBody>
          <a:bodyPr/>
          <a:lstStyle/>
          <a:p>
            <a:pPr marL="342900" indent="-342900">
              <a:buFont typeface="Arial" panose="020B0604020202020204" pitchFamily="34" charset="0"/>
              <a:buChar char="•"/>
            </a:pPr>
            <a:r>
              <a:rPr lang="tr-TR" dirty="0" err="1" smtClean="0"/>
              <a:t>Metotreksat</a:t>
            </a:r>
            <a:r>
              <a:rPr lang="tr-TR" dirty="0" smtClean="0"/>
              <a:t> (MTX)</a:t>
            </a:r>
          </a:p>
          <a:p>
            <a:pPr marL="342900" indent="-342900">
              <a:buFont typeface="Arial" panose="020B0604020202020204" pitchFamily="34" charset="0"/>
              <a:buChar char="•"/>
            </a:pPr>
            <a:r>
              <a:rPr lang="tr-TR" dirty="0" smtClean="0"/>
              <a:t>Anti-</a:t>
            </a:r>
            <a:r>
              <a:rPr lang="tr-TR" dirty="0" err="1" smtClean="0"/>
              <a:t>malaryaller</a:t>
            </a:r>
            <a:r>
              <a:rPr lang="tr-TR" dirty="0" smtClean="0"/>
              <a:t> (</a:t>
            </a:r>
            <a:r>
              <a:rPr lang="tr-TR" dirty="0" err="1" smtClean="0"/>
              <a:t>Hidroksiklorokin</a:t>
            </a:r>
            <a:r>
              <a:rPr lang="tr-TR" dirty="0" smtClean="0"/>
              <a:t>)</a:t>
            </a:r>
          </a:p>
          <a:p>
            <a:pPr marL="342900" indent="-342900">
              <a:buFont typeface="Arial" panose="020B0604020202020204" pitchFamily="34" charset="0"/>
              <a:buChar char="•"/>
            </a:pPr>
            <a:r>
              <a:rPr lang="tr-TR" dirty="0" err="1" smtClean="0"/>
              <a:t>Sulfasalazin</a:t>
            </a:r>
            <a:endParaRPr lang="tr-TR" dirty="0" smtClean="0"/>
          </a:p>
          <a:p>
            <a:pPr marL="342900" indent="-342900">
              <a:buFont typeface="Arial" panose="020B0604020202020204" pitchFamily="34" charset="0"/>
              <a:buChar char="•"/>
            </a:pPr>
            <a:r>
              <a:rPr lang="tr-TR" dirty="0" err="1" smtClean="0"/>
              <a:t>Leflunomid</a:t>
            </a:r>
            <a:endParaRPr lang="tr-TR" dirty="0" smtClean="0"/>
          </a:p>
          <a:p>
            <a:pPr marL="342900" indent="-342900">
              <a:buFont typeface="Arial" panose="020B0604020202020204" pitchFamily="34" charset="0"/>
              <a:buChar char="•"/>
            </a:pPr>
            <a:r>
              <a:rPr lang="tr-TR" dirty="0" err="1" smtClean="0"/>
              <a:t>Kolşisin</a:t>
            </a:r>
            <a:r>
              <a:rPr lang="tr-TR" dirty="0" smtClean="0"/>
              <a:t> </a:t>
            </a:r>
            <a:endParaRPr lang="tr-TR" dirty="0"/>
          </a:p>
        </p:txBody>
      </p:sp>
    </p:spTree>
    <p:extLst>
      <p:ext uri="{BB962C8B-B14F-4D97-AF65-F5344CB8AC3E}">
        <p14:creationId xmlns:p14="http://schemas.microsoft.com/office/powerpoint/2010/main" val="3379490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a:ln>
            <a:noFill/>
          </a:ln>
        </p:spPr>
        <p:style>
          <a:lnRef idx="1">
            <a:schemeClr val="dk1"/>
          </a:lnRef>
          <a:fillRef idx="2">
            <a:schemeClr val="dk1"/>
          </a:fillRef>
          <a:effectRef idx="1">
            <a:schemeClr val="dk1"/>
          </a:effectRef>
          <a:fontRef idx="minor">
            <a:schemeClr val="dk1"/>
          </a:fontRef>
        </p:style>
        <p:txBody>
          <a:bodyPr/>
          <a:lstStyle/>
          <a:p>
            <a:r>
              <a:rPr lang="tr-TR" b="1" dirty="0" smtClean="0"/>
              <a:t>Akılcı </a:t>
            </a:r>
            <a:r>
              <a:rPr lang="tr-TR" b="1" dirty="0"/>
              <a:t>i</a:t>
            </a:r>
            <a:r>
              <a:rPr lang="tr-TR" b="1" dirty="0" smtClean="0"/>
              <a:t>laç </a:t>
            </a:r>
            <a:r>
              <a:rPr lang="tr-TR" b="1" dirty="0"/>
              <a:t>k</a:t>
            </a:r>
            <a:r>
              <a:rPr lang="tr-TR" b="1" dirty="0" smtClean="0"/>
              <a:t>ullanımı (AİK)</a:t>
            </a:r>
            <a:endParaRPr lang="en-US" b="1" dirty="0"/>
          </a:p>
        </p:txBody>
      </p:sp>
      <p:sp>
        <p:nvSpPr>
          <p:cNvPr id="3" name="İçerik Yer Tutucusu 2"/>
          <p:cNvSpPr>
            <a:spLocks noGrp="1"/>
          </p:cNvSpPr>
          <p:nvPr>
            <p:ph idx="1"/>
          </p:nvPr>
        </p:nvSpPr>
        <p:spPr>
          <a:xfrm>
            <a:off x="456692" y="1473593"/>
            <a:ext cx="8363272" cy="4525963"/>
          </a:xfrm>
        </p:spPr>
        <p:txBody>
          <a:bodyPr>
            <a:normAutofit/>
          </a:bodyPr>
          <a:lstStyle/>
          <a:p>
            <a:pPr marL="400008" lvl="1" indent="0">
              <a:buNone/>
            </a:pPr>
            <a:endParaRPr lang="tr-TR" sz="3200" dirty="0"/>
          </a:p>
          <a:p>
            <a:pPr marL="400008" lvl="1" indent="0">
              <a:buNone/>
            </a:pPr>
            <a:r>
              <a:rPr lang="tr-TR" sz="3200" dirty="0" err="1"/>
              <a:t>K</a:t>
            </a:r>
            <a:r>
              <a:rPr lang="en-US" sz="3200" dirty="0" err="1"/>
              <a:t>linik</a:t>
            </a:r>
            <a:r>
              <a:rPr lang="en-US" sz="3200" dirty="0"/>
              <a:t> </a:t>
            </a:r>
            <a:r>
              <a:rPr lang="en-US" sz="3200" dirty="0" err="1"/>
              <a:t>bulgular</a:t>
            </a:r>
            <a:r>
              <a:rPr lang="en-US" sz="3200" dirty="0"/>
              <a:t> </a:t>
            </a:r>
            <a:r>
              <a:rPr lang="en-US" sz="3200" dirty="0" err="1"/>
              <a:t>ve</a:t>
            </a:r>
            <a:r>
              <a:rPr lang="en-US" sz="3200" dirty="0"/>
              <a:t> </a:t>
            </a:r>
            <a:r>
              <a:rPr lang="en-US" sz="3200" dirty="0" err="1"/>
              <a:t>bireysel</a:t>
            </a:r>
            <a:r>
              <a:rPr lang="en-US" sz="3200" dirty="0"/>
              <a:t> </a:t>
            </a:r>
            <a:r>
              <a:rPr lang="en-US" sz="3200" dirty="0" err="1"/>
              <a:t>özellikler</a:t>
            </a:r>
            <a:r>
              <a:rPr lang="tr-TR" sz="3200" dirty="0"/>
              <a:t>e</a:t>
            </a:r>
            <a:r>
              <a:rPr lang="en-US" sz="3200" dirty="0"/>
              <a:t> </a:t>
            </a:r>
            <a:r>
              <a:rPr lang="en-US" sz="3200" dirty="0" err="1"/>
              <a:t>göre</a:t>
            </a:r>
            <a:r>
              <a:rPr lang="tr-TR" sz="3200" dirty="0"/>
              <a:t>;</a:t>
            </a:r>
            <a:r>
              <a:rPr lang="en-US" dirty="0" smtClean="0"/>
              <a:t> </a:t>
            </a:r>
            <a:endParaRPr lang="tr-TR" dirty="0" smtClean="0"/>
          </a:p>
          <a:p>
            <a:pPr marL="0" indent="0">
              <a:buNone/>
            </a:pPr>
            <a:endParaRPr lang="tr-TR" dirty="0" smtClean="0"/>
          </a:p>
          <a:p>
            <a:pPr marL="971450" lvl="1" indent="-571440">
              <a:buFont typeface="Arial" panose="020B0604020202020204" pitchFamily="34" charset="0"/>
              <a:buChar char="•"/>
            </a:pPr>
            <a:r>
              <a:rPr lang="tr-TR" sz="3600" dirty="0"/>
              <a:t>Doğru-</a:t>
            </a:r>
            <a:r>
              <a:rPr lang="en-US" sz="3600" dirty="0" err="1"/>
              <a:t>uygun</a:t>
            </a:r>
            <a:r>
              <a:rPr lang="en-US" sz="3600" dirty="0"/>
              <a:t> </a:t>
            </a:r>
            <a:r>
              <a:rPr lang="en-US" sz="3600" dirty="0" err="1"/>
              <a:t>ila</a:t>
            </a:r>
            <a:r>
              <a:rPr lang="tr-TR" sz="3600" dirty="0"/>
              <a:t>ç</a:t>
            </a:r>
          </a:p>
          <a:p>
            <a:pPr marL="971450" lvl="1" indent="-571440">
              <a:buFont typeface="Arial" panose="020B0604020202020204" pitchFamily="34" charset="0"/>
              <a:buChar char="•"/>
            </a:pPr>
            <a:r>
              <a:rPr lang="tr-TR" sz="3600" dirty="0"/>
              <a:t>Doğru-</a:t>
            </a:r>
            <a:r>
              <a:rPr lang="en-US" sz="3600" dirty="0" err="1"/>
              <a:t>uygun</a:t>
            </a:r>
            <a:r>
              <a:rPr lang="en-US" sz="3600" dirty="0"/>
              <a:t> </a:t>
            </a:r>
            <a:r>
              <a:rPr lang="en-US" sz="3600" dirty="0" err="1"/>
              <a:t>süre</a:t>
            </a:r>
            <a:r>
              <a:rPr lang="en-US" sz="3600" dirty="0"/>
              <a:t> </a:t>
            </a:r>
            <a:r>
              <a:rPr lang="en-US" sz="3600" dirty="0" err="1"/>
              <a:t>ve</a:t>
            </a:r>
            <a:r>
              <a:rPr lang="en-US" sz="3600" dirty="0"/>
              <a:t> </a:t>
            </a:r>
            <a:r>
              <a:rPr lang="en-US" sz="3600" dirty="0" err="1"/>
              <a:t>doz</a:t>
            </a:r>
            <a:endParaRPr lang="tr-TR" sz="3600" dirty="0"/>
          </a:p>
          <a:p>
            <a:pPr marL="971450" lvl="1" indent="-571440">
              <a:buFont typeface="Arial" panose="020B0604020202020204" pitchFamily="34" charset="0"/>
              <a:buChar char="•"/>
            </a:pPr>
            <a:r>
              <a:rPr lang="tr-TR" sz="3600" dirty="0"/>
              <a:t>K</a:t>
            </a:r>
            <a:r>
              <a:rPr lang="en-US" sz="3600" dirty="0" err="1"/>
              <a:t>olay</a:t>
            </a:r>
            <a:r>
              <a:rPr lang="en-US" sz="3600" dirty="0"/>
              <a:t> </a:t>
            </a:r>
            <a:r>
              <a:rPr lang="en-US" sz="3600" dirty="0" err="1"/>
              <a:t>ulaş</a:t>
            </a:r>
            <a:r>
              <a:rPr lang="tr-TR" sz="3600" dirty="0" err="1"/>
              <a:t>ım</a:t>
            </a:r>
            <a:endParaRPr lang="en-US" sz="3600" dirty="0"/>
          </a:p>
          <a:p>
            <a:pPr marL="971450" lvl="1" indent="-571440">
              <a:buFont typeface="Arial" panose="020B0604020202020204" pitchFamily="34" charset="0"/>
              <a:buChar char="•"/>
            </a:pPr>
            <a:r>
              <a:rPr lang="tr-TR" sz="3600" dirty="0"/>
              <a:t>E</a:t>
            </a:r>
            <a:r>
              <a:rPr lang="en-US" sz="3600" dirty="0"/>
              <a:t>n</a:t>
            </a:r>
            <a:r>
              <a:rPr lang="tr-TR" sz="3600" dirty="0"/>
              <a:t> </a:t>
            </a:r>
            <a:r>
              <a:rPr lang="en-US" sz="3600" dirty="0" err="1"/>
              <a:t>düşük</a:t>
            </a:r>
            <a:r>
              <a:rPr lang="en-US" sz="3600" dirty="0"/>
              <a:t> </a:t>
            </a:r>
            <a:r>
              <a:rPr lang="en-US" sz="3600" dirty="0" err="1"/>
              <a:t>maliyet</a:t>
            </a:r>
            <a:endParaRPr lang="tr-TR" sz="3600" dirty="0"/>
          </a:p>
          <a:p>
            <a:pPr marL="400008" lvl="1" indent="0">
              <a:buNone/>
            </a:pPr>
            <a:endParaRPr lang="tr-TR" sz="3600" dirty="0"/>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9804" y="5741035"/>
            <a:ext cx="1440160" cy="51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615609" y="6329772"/>
            <a:ext cx="3528392" cy="369332"/>
          </a:xfrm>
          <a:prstGeom prst="rect">
            <a:avLst/>
          </a:prstGeom>
        </p:spPr>
        <p:txBody>
          <a:bodyPr wrap="square" lIns="91430" tIns="45715" rIns="91430" bIns="45715">
            <a:spAutoFit/>
          </a:bodyPr>
          <a:lstStyle/>
          <a:p>
            <a:r>
              <a:rPr lang="en-US" dirty="0" smtClean="0"/>
              <a:t>http://apps.who.int/medicinedocs</a:t>
            </a:r>
            <a:endParaRPr lang="en-US" dirty="0"/>
          </a:p>
        </p:txBody>
      </p:sp>
    </p:spTree>
    <p:extLst>
      <p:ext uri="{BB962C8B-B14F-4D97-AF65-F5344CB8AC3E}">
        <p14:creationId xmlns:p14="http://schemas.microsoft.com/office/powerpoint/2010/main" val="483702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6481" y="273629"/>
            <a:ext cx="8226720" cy="923123"/>
          </a:xfrm>
          <a:ln>
            <a:noFill/>
          </a:ln>
        </p:spPr>
        <p:style>
          <a:lnRef idx="1">
            <a:schemeClr val="accent2"/>
          </a:lnRef>
          <a:fillRef idx="2">
            <a:schemeClr val="accent2"/>
          </a:fillRef>
          <a:effectRef idx="1">
            <a:schemeClr val="accent2"/>
          </a:effectRef>
          <a:fontRef idx="minor">
            <a:schemeClr val="dk1"/>
          </a:fontRef>
        </p:style>
        <p:txBody>
          <a:bodyPr/>
          <a:lstStyle/>
          <a:p>
            <a:r>
              <a:rPr lang="tr-TR" sz="2800" b="1" dirty="0">
                <a:latin typeface="Calibri" panose="020F0502020204030204" pitchFamily="34" charset="0"/>
              </a:rPr>
              <a:t>Hastalık </a:t>
            </a:r>
            <a:r>
              <a:rPr lang="tr-TR" sz="2800" b="1" dirty="0" err="1">
                <a:latin typeface="Calibri" panose="020F0502020204030204" pitchFamily="34" charset="0"/>
              </a:rPr>
              <a:t>Modifiye</a:t>
            </a:r>
            <a:r>
              <a:rPr lang="tr-TR" sz="2800" b="1" dirty="0">
                <a:latin typeface="Calibri" panose="020F0502020204030204" pitchFamily="34" charset="0"/>
              </a:rPr>
              <a:t> Edici Anti-</a:t>
            </a:r>
            <a:r>
              <a:rPr lang="tr-TR" sz="2800" b="1" dirty="0" err="1">
                <a:latin typeface="Calibri" panose="020F0502020204030204" pitchFamily="34" charset="0"/>
              </a:rPr>
              <a:t>Romatizmal</a:t>
            </a:r>
            <a:r>
              <a:rPr lang="tr-TR" sz="2800" b="1" dirty="0">
                <a:latin typeface="Calibri" panose="020F0502020204030204" pitchFamily="34" charset="0"/>
              </a:rPr>
              <a:t> ilaçlar (</a:t>
            </a:r>
            <a:r>
              <a:rPr lang="tr-TR" sz="2800" b="1" dirty="0" smtClean="0">
                <a:latin typeface="Calibri" panose="020F0502020204030204" pitchFamily="34" charset="0"/>
              </a:rPr>
              <a:t>DMARD)</a:t>
            </a:r>
            <a:endParaRPr lang="tr-TR" sz="2800" b="1" dirty="0"/>
          </a:p>
        </p:txBody>
      </p:sp>
      <p:sp>
        <p:nvSpPr>
          <p:cNvPr id="4" name="Dikdörtgen 3"/>
          <p:cNvSpPr/>
          <p:nvPr/>
        </p:nvSpPr>
        <p:spPr>
          <a:xfrm>
            <a:off x="395536" y="1844824"/>
            <a:ext cx="3650358" cy="493084"/>
          </a:xfrm>
          <a:prstGeom prst="rect">
            <a:avLst/>
          </a:prstGeom>
        </p:spPr>
        <p:txBody>
          <a:bodyPr wrap="none">
            <a:spAutoFit/>
          </a:bodyPr>
          <a:lstStyle/>
          <a:p>
            <a:pPr marL="342900" lvl="0" indent="-342900" defTabSz="407484" eaLnBrk="0" fontAlgn="base" hangingPunct="0">
              <a:lnSpc>
                <a:spcPct val="93000"/>
              </a:lnSpc>
              <a:spcBef>
                <a:spcPct val="0"/>
              </a:spcBef>
              <a:spcAft>
                <a:spcPts val="1293"/>
              </a:spcAft>
              <a:buClr>
                <a:srgbClr val="000000"/>
              </a:buClr>
              <a:buSzPct val="100000"/>
              <a:buFont typeface="Arial" panose="020B0604020202020204" pitchFamily="34" charset="0"/>
              <a:buChar char="•"/>
            </a:pPr>
            <a:r>
              <a:rPr lang="tr-TR" sz="2800" b="1" kern="0" dirty="0" err="1">
                <a:solidFill>
                  <a:srgbClr val="000000"/>
                </a:solidFill>
              </a:rPr>
              <a:t>Metotreksat</a:t>
            </a:r>
            <a:r>
              <a:rPr lang="tr-TR" sz="2800" b="1" kern="0" dirty="0">
                <a:solidFill>
                  <a:srgbClr val="000000"/>
                </a:solidFill>
              </a:rPr>
              <a:t> (MTX)</a:t>
            </a:r>
          </a:p>
        </p:txBody>
      </p:sp>
      <p:sp>
        <p:nvSpPr>
          <p:cNvPr id="8" name="Metin kutusu 7"/>
          <p:cNvSpPr txBox="1"/>
          <p:nvPr/>
        </p:nvSpPr>
        <p:spPr>
          <a:xfrm>
            <a:off x="395536" y="2751409"/>
            <a:ext cx="3816424" cy="3539430"/>
          </a:xfrm>
          <a:prstGeom prst="rect">
            <a:avLst/>
          </a:prstGeom>
          <a:noFill/>
        </p:spPr>
        <p:txBody>
          <a:bodyPr wrap="square" rtlCol="0">
            <a:spAutoFit/>
          </a:bodyPr>
          <a:lstStyle/>
          <a:p>
            <a:pPr marL="285750" indent="-285750">
              <a:buFont typeface="Arial" panose="020B0604020202020204" pitchFamily="34" charset="0"/>
              <a:buChar char="•"/>
            </a:pPr>
            <a:r>
              <a:rPr lang="tr-TR" sz="2800" dirty="0" err="1" smtClean="0">
                <a:latin typeface="Calibri" panose="020F0502020204030204" pitchFamily="34" charset="0"/>
              </a:rPr>
              <a:t>Folat</a:t>
            </a:r>
            <a:r>
              <a:rPr lang="tr-TR" sz="2800" dirty="0" smtClean="0">
                <a:latin typeface="Calibri" panose="020F0502020204030204" pitchFamily="34" charset="0"/>
              </a:rPr>
              <a:t> yolağındaki bir çok noktada yarışçı enzim inhibitörü</a:t>
            </a:r>
          </a:p>
          <a:p>
            <a:pPr marL="285750" indent="-285750">
              <a:buFont typeface="Arial" panose="020B0604020202020204" pitchFamily="34" charset="0"/>
              <a:buChar char="•"/>
            </a:pPr>
            <a:r>
              <a:rPr lang="tr-TR" sz="2800" dirty="0" smtClean="0">
                <a:latin typeface="Calibri" panose="020F0502020204030204" pitchFamily="34" charset="0"/>
              </a:rPr>
              <a:t>JIA tedavisinde </a:t>
            </a:r>
            <a:r>
              <a:rPr lang="tr-TR" sz="2800" dirty="0">
                <a:latin typeface="Calibri" panose="020F0502020204030204" pitchFamily="34" charset="0"/>
              </a:rPr>
              <a:t>altın standart </a:t>
            </a:r>
            <a:r>
              <a:rPr lang="tr-TR" sz="2800" dirty="0" smtClean="0">
                <a:latin typeface="Calibri" panose="020F0502020204030204" pitchFamily="34" charset="0"/>
              </a:rPr>
              <a:t>olup</a:t>
            </a:r>
          </a:p>
          <a:p>
            <a:pPr marL="285750" indent="-285750">
              <a:buFont typeface="Arial" panose="020B0604020202020204" pitchFamily="34" charset="0"/>
              <a:buChar char="•"/>
            </a:pPr>
            <a:r>
              <a:rPr lang="tr-TR" sz="2800" dirty="0" err="1">
                <a:latin typeface="Calibri" panose="020F0502020204030204" pitchFamily="34" charset="0"/>
              </a:rPr>
              <a:t>S</a:t>
            </a:r>
            <a:r>
              <a:rPr lang="tr-TR" sz="2800" dirty="0" err="1" smtClean="0">
                <a:latin typeface="Calibri" panose="020F0502020204030204" pitchFamily="34" charset="0"/>
              </a:rPr>
              <a:t>teroid</a:t>
            </a:r>
            <a:r>
              <a:rPr lang="tr-TR" sz="2800" dirty="0" smtClean="0">
                <a:latin typeface="Calibri" panose="020F0502020204030204" pitchFamily="34" charset="0"/>
              </a:rPr>
              <a:t> </a:t>
            </a:r>
            <a:r>
              <a:rPr lang="tr-TR" sz="2800" dirty="0">
                <a:latin typeface="Calibri" panose="020F0502020204030204" pitchFamily="34" charset="0"/>
              </a:rPr>
              <a:t>kullanımında </a:t>
            </a:r>
            <a:r>
              <a:rPr lang="tr-TR" sz="2800" dirty="0" smtClean="0">
                <a:latin typeface="Calibri" panose="020F0502020204030204" pitchFamily="34" charset="0"/>
              </a:rPr>
              <a:t>doz indirimine yardımcı</a:t>
            </a:r>
            <a:endParaRPr lang="tr-TR" sz="2800" dirty="0">
              <a:latin typeface="Calibri" panose="020F0502020204030204" pitchFamily="34" charset="0"/>
            </a:endParaRPr>
          </a:p>
        </p:txBody>
      </p:sp>
      <p:sp>
        <p:nvSpPr>
          <p:cNvPr id="9" name="Metin kutusu 8"/>
          <p:cNvSpPr txBox="1"/>
          <p:nvPr/>
        </p:nvSpPr>
        <p:spPr>
          <a:xfrm>
            <a:off x="4572000" y="2774858"/>
            <a:ext cx="4176464" cy="2585323"/>
          </a:xfrm>
          <a:prstGeom prst="rect">
            <a:avLst/>
          </a:prstGeom>
          <a:noFill/>
        </p:spPr>
        <p:txBody>
          <a:bodyPr wrap="square" rtlCol="0">
            <a:spAutoFit/>
          </a:bodyPr>
          <a:lstStyle/>
          <a:p>
            <a:pPr marL="285750" indent="-285750">
              <a:buFont typeface="Arial" panose="020B0604020202020204" pitchFamily="34" charset="0"/>
              <a:buChar char="•"/>
            </a:pPr>
            <a:r>
              <a:rPr lang="tr-TR" dirty="0" err="1" smtClean="0">
                <a:latin typeface="Calibri" panose="020F0502020204030204" pitchFamily="34" charset="0"/>
              </a:rPr>
              <a:t>Antiproliferatif</a:t>
            </a:r>
            <a:r>
              <a:rPr lang="tr-TR" dirty="0" smtClean="0">
                <a:latin typeface="Calibri" panose="020F0502020204030204" pitchFamily="34" charset="0"/>
              </a:rPr>
              <a:t> etki</a:t>
            </a:r>
          </a:p>
          <a:p>
            <a:pPr marL="742903" lvl="1" indent="-285750">
              <a:buFont typeface="Arial" panose="020B0604020202020204" pitchFamily="34" charset="0"/>
              <a:buChar char="•"/>
            </a:pPr>
            <a:r>
              <a:rPr lang="tr-TR" dirty="0" err="1" smtClean="0">
                <a:latin typeface="Calibri" panose="020F0502020204030204" pitchFamily="34" charset="0"/>
              </a:rPr>
              <a:t>Nötrofillerin</a:t>
            </a:r>
            <a:r>
              <a:rPr lang="tr-TR" dirty="0" smtClean="0">
                <a:latin typeface="Calibri" panose="020F0502020204030204" pitchFamily="34" charset="0"/>
              </a:rPr>
              <a:t> bölge spesifik yapışmasını engeller</a:t>
            </a:r>
          </a:p>
          <a:p>
            <a:pPr marL="742903" lvl="1" indent="-285750">
              <a:buFont typeface="Arial" panose="020B0604020202020204" pitchFamily="34" charset="0"/>
              <a:buChar char="•"/>
            </a:pPr>
            <a:r>
              <a:rPr lang="tr-TR" dirty="0" smtClean="0">
                <a:latin typeface="Calibri" panose="020F0502020204030204" pitchFamily="34" charset="0"/>
              </a:rPr>
              <a:t>Anti-</a:t>
            </a:r>
            <a:r>
              <a:rPr lang="tr-TR" dirty="0" err="1" smtClean="0">
                <a:latin typeface="Calibri" panose="020F0502020204030204" pitchFamily="34" charset="0"/>
              </a:rPr>
              <a:t>inflamatuvar</a:t>
            </a:r>
            <a:r>
              <a:rPr lang="tr-TR" dirty="0" smtClean="0">
                <a:latin typeface="Calibri" panose="020F0502020204030204" pitchFamily="34" charset="0"/>
              </a:rPr>
              <a:t> etki</a:t>
            </a:r>
          </a:p>
          <a:p>
            <a:pPr marL="285750" indent="-285750">
              <a:buFont typeface="Arial" panose="020B0604020202020204" pitchFamily="34" charset="0"/>
              <a:buChar char="•"/>
            </a:pPr>
            <a:r>
              <a:rPr lang="tr-TR" dirty="0" smtClean="0">
                <a:latin typeface="Calibri" panose="020F0502020204030204" pitchFamily="34" charset="0"/>
              </a:rPr>
              <a:t>Bir çok </a:t>
            </a:r>
            <a:r>
              <a:rPr lang="tr-TR" dirty="0" err="1" smtClean="0">
                <a:latin typeface="Calibri" panose="020F0502020204030204" pitchFamily="34" charset="0"/>
              </a:rPr>
              <a:t>sitokinin</a:t>
            </a:r>
            <a:r>
              <a:rPr lang="tr-TR" dirty="0" smtClean="0">
                <a:latin typeface="Calibri" panose="020F0502020204030204" pitchFamily="34" charset="0"/>
              </a:rPr>
              <a:t> yapımını etkiler</a:t>
            </a:r>
          </a:p>
          <a:p>
            <a:pPr marL="742903" lvl="1" indent="-285750">
              <a:buFont typeface="Arial" panose="020B0604020202020204" pitchFamily="34" charset="0"/>
              <a:buChar char="•"/>
            </a:pPr>
            <a:r>
              <a:rPr lang="tr-TR" dirty="0" smtClean="0">
                <a:latin typeface="Calibri" panose="020F0502020204030204" pitchFamily="34" charset="0"/>
              </a:rPr>
              <a:t>IFN-</a:t>
            </a:r>
            <a:r>
              <a:rPr lang="el-GR" dirty="0" smtClean="0">
                <a:latin typeface="Calibri" panose="020F0502020204030204" pitchFamily="34" charset="0"/>
              </a:rPr>
              <a:t>γ</a:t>
            </a:r>
            <a:r>
              <a:rPr lang="tr-TR" dirty="0" smtClean="0">
                <a:latin typeface="Calibri" panose="020F0502020204030204" pitchFamily="34" charset="0"/>
              </a:rPr>
              <a:t>, IL-1, IL-6, IL-8</a:t>
            </a:r>
          </a:p>
          <a:p>
            <a:pPr marL="285750" indent="-285750">
              <a:buFont typeface="Arial" panose="020B0604020202020204" pitchFamily="34" charset="0"/>
              <a:buChar char="•"/>
            </a:pPr>
            <a:r>
              <a:rPr lang="tr-TR" dirty="0" err="1" smtClean="0">
                <a:latin typeface="Calibri" panose="020F0502020204030204" pitchFamily="34" charset="0"/>
              </a:rPr>
              <a:t>Vasküler</a:t>
            </a:r>
            <a:r>
              <a:rPr lang="tr-TR" dirty="0" smtClean="0">
                <a:latin typeface="Calibri" panose="020F0502020204030204" pitchFamily="34" charset="0"/>
              </a:rPr>
              <a:t> </a:t>
            </a:r>
            <a:r>
              <a:rPr lang="tr-TR" dirty="0" err="1" smtClean="0">
                <a:latin typeface="Calibri" panose="020F0502020204030204" pitchFamily="34" charset="0"/>
              </a:rPr>
              <a:t>endotel</a:t>
            </a:r>
            <a:r>
              <a:rPr lang="tr-TR" dirty="0" smtClean="0">
                <a:latin typeface="Calibri" panose="020F0502020204030204" pitchFamily="34" charset="0"/>
              </a:rPr>
              <a:t> </a:t>
            </a:r>
            <a:r>
              <a:rPr lang="tr-TR" dirty="0" err="1" smtClean="0">
                <a:latin typeface="Calibri" panose="020F0502020204030204" pitchFamily="34" charset="0"/>
              </a:rPr>
              <a:t>permeabilite</a:t>
            </a:r>
            <a:r>
              <a:rPr lang="tr-TR" dirty="0" smtClean="0">
                <a:latin typeface="Calibri" panose="020F0502020204030204" pitchFamily="34" charset="0"/>
              </a:rPr>
              <a:t> </a:t>
            </a:r>
            <a:r>
              <a:rPr lang="tr-TR" dirty="0" err="1" smtClean="0">
                <a:latin typeface="Calibri" panose="020F0502020204030204" pitchFamily="34" charset="0"/>
              </a:rPr>
              <a:t>azaltımı</a:t>
            </a:r>
            <a:endParaRPr lang="tr-TR" dirty="0" smtClean="0">
              <a:latin typeface="Calibri" panose="020F0502020204030204" pitchFamily="34" charset="0"/>
            </a:endParaRPr>
          </a:p>
          <a:p>
            <a:pPr marL="285750" indent="-285750">
              <a:buFont typeface="Arial" panose="020B0604020202020204" pitchFamily="34" charset="0"/>
              <a:buChar char="•"/>
            </a:pPr>
            <a:r>
              <a:rPr lang="tr-TR" dirty="0" err="1" smtClean="0">
                <a:latin typeface="Calibri" panose="020F0502020204030204" pitchFamily="34" charset="0"/>
              </a:rPr>
              <a:t>Sinovyal</a:t>
            </a:r>
            <a:r>
              <a:rPr lang="tr-TR" dirty="0" smtClean="0">
                <a:latin typeface="Calibri" panose="020F0502020204030204" pitchFamily="34" charset="0"/>
              </a:rPr>
              <a:t> hücre </a:t>
            </a:r>
            <a:r>
              <a:rPr lang="tr-TR" dirty="0" err="1" smtClean="0">
                <a:latin typeface="Calibri" panose="020F0502020204030204" pitchFamily="34" charset="0"/>
              </a:rPr>
              <a:t>proliferasyonu</a:t>
            </a:r>
            <a:r>
              <a:rPr lang="tr-TR" dirty="0" smtClean="0">
                <a:latin typeface="Calibri" panose="020F0502020204030204" pitchFamily="34" charset="0"/>
              </a:rPr>
              <a:t> </a:t>
            </a:r>
            <a:r>
              <a:rPr lang="tr-TR" dirty="0" err="1" smtClean="0">
                <a:latin typeface="Calibri" panose="020F0502020204030204" pitchFamily="34" charset="0"/>
              </a:rPr>
              <a:t>azaltımı</a:t>
            </a:r>
            <a:endParaRPr lang="tr-TR" dirty="0" smtClean="0">
              <a:latin typeface="Calibri" panose="020F0502020204030204" pitchFamily="34" charset="0"/>
            </a:endParaRPr>
          </a:p>
          <a:p>
            <a:endParaRPr lang="tr-TR" dirty="0">
              <a:latin typeface="Calibri" panose="020F0502020204030204" pitchFamily="34" charset="0"/>
            </a:endParaRPr>
          </a:p>
        </p:txBody>
      </p:sp>
    </p:spTree>
    <p:extLst>
      <p:ext uri="{BB962C8B-B14F-4D97-AF65-F5344CB8AC3E}">
        <p14:creationId xmlns:p14="http://schemas.microsoft.com/office/powerpoint/2010/main" val="2308664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492896"/>
            <a:ext cx="2314600" cy="3951288"/>
          </a:xfrm>
        </p:spPr>
        <p:txBody>
          <a:bodyPr/>
          <a:lstStyle/>
          <a:p>
            <a:pPr marL="0" indent="0">
              <a:buNone/>
            </a:pPr>
            <a:r>
              <a:rPr lang="tr-TR" dirty="0" smtClean="0"/>
              <a:t>İlaç etkileşimleri</a:t>
            </a:r>
            <a:endParaRPr lang="tr-TR" dirty="0"/>
          </a:p>
        </p:txBody>
      </p:sp>
      <p:sp>
        <p:nvSpPr>
          <p:cNvPr id="7" name="İçerik Yer Tutucusu 6"/>
          <p:cNvSpPr>
            <a:spLocks noGrp="1"/>
          </p:cNvSpPr>
          <p:nvPr>
            <p:ph sz="quarter" idx="4"/>
          </p:nvPr>
        </p:nvSpPr>
        <p:spPr>
          <a:xfrm>
            <a:off x="3995936" y="2492896"/>
            <a:ext cx="4686873" cy="3951288"/>
          </a:xfrm>
        </p:spPr>
        <p:txBody>
          <a:bodyPr/>
          <a:lstStyle/>
          <a:p>
            <a:r>
              <a:rPr lang="tr-TR" dirty="0" smtClean="0"/>
              <a:t>NSAİİ ile ancak </a:t>
            </a:r>
            <a:r>
              <a:rPr lang="tr-TR" dirty="0" err="1" smtClean="0"/>
              <a:t>renal</a:t>
            </a:r>
            <a:r>
              <a:rPr lang="tr-TR" dirty="0" smtClean="0"/>
              <a:t> fonksiyonu bozuk olan hastalarda önemli</a:t>
            </a:r>
          </a:p>
          <a:p>
            <a:pPr marL="0" indent="0">
              <a:buNone/>
            </a:pPr>
            <a:endParaRPr lang="tr-TR" dirty="0" smtClean="0"/>
          </a:p>
          <a:p>
            <a:r>
              <a:rPr lang="tr-TR" dirty="0" smtClean="0"/>
              <a:t>MTX + TMP-SX  kaçınılmalı</a:t>
            </a:r>
          </a:p>
          <a:p>
            <a:pPr marL="800017" lvl="2" indent="0">
              <a:buNone/>
            </a:pPr>
            <a:r>
              <a:rPr lang="tr-TR" dirty="0" smtClean="0"/>
              <a:t>Hematolojik </a:t>
            </a:r>
            <a:r>
              <a:rPr lang="tr-TR" dirty="0" err="1" smtClean="0"/>
              <a:t>toksisite</a:t>
            </a:r>
            <a:r>
              <a:rPr lang="tr-TR" dirty="0" smtClean="0"/>
              <a:t> artıyor</a:t>
            </a:r>
          </a:p>
          <a:p>
            <a:pPr marL="800017" lvl="2" indent="0">
              <a:buNone/>
            </a:pPr>
            <a:r>
              <a:rPr lang="tr-TR" dirty="0" err="1" smtClean="0"/>
              <a:t>Dihidrofolat</a:t>
            </a:r>
            <a:r>
              <a:rPr lang="tr-TR" dirty="0" smtClean="0"/>
              <a:t> </a:t>
            </a:r>
            <a:r>
              <a:rPr lang="tr-TR" dirty="0" err="1" smtClean="0"/>
              <a:t>Redüktaz</a:t>
            </a:r>
            <a:r>
              <a:rPr lang="tr-TR" dirty="0" smtClean="0"/>
              <a:t> üzerine sinerji</a:t>
            </a:r>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smtClean="0">
                <a:ln>
                  <a:noFill/>
                </a:ln>
                <a:solidFill>
                  <a:srgbClr val="000000"/>
                </a:solidFill>
                <a:effectLst/>
                <a:uLnTx/>
                <a:uFillTx/>
                <a:latin typeface="Calibri" panose="020F0502020204030204" pitchFamily="34" charset="0"/>
              </a:rPr>
              <a:t>Hastalık Modifiye Edici Anti-Romatizmal ilaçlar (DMARD)</a:t>
            </a:r>
            <a:endParaRPr kumimoji="0" lang="tr-TR" sz="2800" b="1" i="0" u="none" strike="noStrike" kern="0" cap="none" spc="0" normalizeH="0" baseline="0" noProof="0" dirty="0">
              <a:ln>
                <a:noFill/>
              </a:ln>
              <a:solidFill>
                <a:srgbClr val="000000"/>
              </a:solidFill>
              <a:effectLst/>
              <a:uLnTx/>
              <a:uFillTx/>
              <a:latin typeface="Arial"/>
            </a:endParaRPr>
          </a:p>
        </p:txBody>
      </p:sp>
      <p:sp>
        <p:nvSpPr>
          <p:cNvPr id="12" name="Metin Yer Tutucusu 11"/>
          <p:cNvSpPr>
            <a:spLocks noGrp="1"/>
          </p:cNvSpPr>
          <p:nvPr>
            <p:ph type="body" idx="1"/>
          </p:nvPr>
        </p:nvSpPr>
        <p:spPr>
          <a:xfrm>
            <a:off x="457200" y="1681802"/>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Tree>
    <p:extLst>
      <p:ext uri="{BB962C8B-B14F-4D97-AF65-F5344CB8AC3E}">
        <p14:creationId xmlns:p14="http://schemas.microsoft.com/office/powerpoint/2010/main" val="3114235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492896"/>
            <a:ext cx="2314600" cy="504056"/>
          </a:xfrm>
        </p:spPr>
        <p:txBody>
          <a:bodyPr/>
          <a:lstStyle/>
          <a:p>
            <a:pPr marL="0" indent="0">
              <a:buNone/>
            </a:pPr>
            <a:r>
              <a:rPr lang="tr-TR" dirty="0" smtClean="0"/>
              <a:t>Etkinlik</a:t>
            </a:r>
            <a:endParaRPr lang="tr-TR" dirty="0"/>
          </a:p>
        </p:txBody>
      </p:sp>
      <p:sp>
        <p:nvSpPr>
          <p:cNvPr id="7" name="İçerik Yer Tutucusu 6"/>
          <p:cNvSpPr>
            <a:spLocks noGrp="1"/>
          </p:cNvSpPr>
          <p:nvPr>
            <p:ph sz="quarter" idx="4"/>
          </p:nvPr>
        </p:nvSpPr>
        <p:spPr>
          <a:xfrm>
            <a:off x="3492272" y="2636912"/>
            <a:ext cx="5328200" cy="3951288"/>
          </a:xfrm>
        </p:spPr>
        <p:txBody>
          <a:bodyPr>
            <a:normAutofit fontScale="92500" lnSpcReduction="10000"/>
          </a:bodyPr>
          <a:lstStyle/>
          <a:p>
            <a:r>
              <a:rPr lang="tr-TR" dirty="0" err="1" smtClean="0"/>
              <a:t>JIA’da</a:t>
            </a:r>
            <a:r>
              <a:rPr lang="tr-TR" dirty="0" smtClean="0"/>
              <a:t> semptom ve bulguları kontrol </a:t>
            </a:r>
          </a:p>
          <a:p>
            <a:r>
              <a:rPr lang="tr-TR" dirty="0" smtClean="0"/>
              <a:t>Uzamış-Genişlemiş </a:t>
            </a:r>
            <a:r>
              <a:rPr lang="tr-TR" dirty="0" err="1" smtClean="0"/>
              <a:t>Oligoartiküler</a:t>
            </a:r>
            <a:r>
              <a:rPr lang="tr-TR" dirty="0" smtClean="0"/>
              <a:t> tip JIA da oldukça etkili</a:t>
            </a:r>
          </a:p>
          <a:p>
            <a:r>
              <a:rPr lang="tr-TR" dirty="0" err="1" smtClean="0"/>
              <a:t>SJIA’da</a:t>
            </a:r>
            <a:r>
              <a:rPr lang="tr-TR" dirty="0" smtClean="0"/>
              <a:t> </a:t>
            </a:r>
            <a:r>
              <a:rPr lang="tr-TR" dirty="0" err="1" smtClean="0"/>
              <a:t>artrit</a:t>
            </a:r>
            <a:r>
              <a:rPr lang="tr-TR" dirty="0" smtClean="0"/>
              <a:t> yoksa etkisi zayıf</a:t>
            </a:r>
          </a:p>
          <a:p>
            <a:r>
              <a:rPr lang="tr-TR" dirty="0"/>
              <a:t>S</a:t>
            </a:r>
            <a:r>
              <a:rPr lang="tr-TR" dirty="0" smtClean="0"/>
              <a:t>JIA ve MAS gelişmişse etkisiz</a:t>
            </a:r>
          </a:p>
          <a:p>
            <a:r>
              <a:rPr lang="tr-TR" dirty="0" smtClean="0"/>
              <a:t>SLE</a:t>
            </a:r>
          </a:p>
          <a:p>
            <a:r>
              <a:rPr lang="tr-TR" dirty="0" smtClean="0"/>
              <a:t>Bazı </a:t>
            </a:r>
            <a:r>
              <a:rPr lang="tr-TR" dirty="0" err="1" smtClean="0"/>
              <a:t>vaskülitler</a:t>
            </a:r>
            <a:endParaRPr lang="tr-TR" dirty="0" smtClean="0"/>
          </a:p>
          <a:p>
            <a:r>
              <a:rPr lang="tr-TR" dirty="0" smtClean="0"/>
              <a:t>Sistemik Skleroz (daha yüksek doz)</a:t>
            </a:r>
          </a:p>
          <a:p>
            <a:pPr lvl="0"/>
            <a:r>
              <a:rPr lang="tr-TR" dirty="0" err="1"/>
              <a:t>Juvenil</a:t>
            </a:r>
            <a:r>
              <a:rPr lang="tr-TR" dirty="0"/>
              <a:t> </a:t>
            </a:r>
            <a:r>
              <a:rPr lang="tr-TR" dirty="0" err="1" smtClean="0"/>
              <a:t>Dermatomyozit</a:t>
            </a:r>
            <a:r>
              <a:rPr lang="tr-TR" dirty="0" smtClean="0"/>
              <a:t> </a:t>
            </a:r>
            <a:r>
              <a:rPr lang="tr-TR" dirty="0" smtClean="0">
                <a:solidFill>
                  <a:prstClr val="black"/>
                </a:solidFill>
              </a:rPr>
              <a:t>(</a:t>
            </a:r>
            <a:r>
              <a:rPr lang="tr-TR" dirty="0">
                <a:solidFill>
                  <a:prstClr val="black"/>
                </a:solidFill>
              </a:rPr>
              <a:t>daha yüksek doz</a:t>
            </a:r>
            <a:r>
              <a:rPr lang="tr-TR" dirty="0" smtClean="0">
                <a:solidFill>
                  <a:prstClr val="black"/>
                </a:solidFill>
              </a:rPr>
              <a:t>)</a:t>
            </a:r>
            <a:endParaRPr lang="tr-TR" dirty="0"/>
          </a:p>
          <a:p>
            <a:r>
              <a:rPr lang="tr-TR" dirty="0" err="1" smtClean="0"/>
              <a:t>Üveit</a:t>
            </a:r>
            <a:endParaRPr lang="tr-TR" dirty="0" smtClean="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smtClean="0">
                <a:solidFill>
                  <a:srgbClr val="000000"/>
                </a:solidFill>
              </a:rPr>
              <a:t>Hastalık Modifiye Edici Anti-Romatizmal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7200" y="1681802"/>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Tree>
    <p:extLst>
      <p:ext uri="{BB962C8B-B14F-4D97-AF65-F5344CB8AC3E}">
        <p14:creationId xmlns:p14="http://schemas.microsoft.com/office/powerpoint/2010/main" val="1115186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492896"/>
            <a:ext cx="2314600" cy="3951288"/>
          </a:xfrm>
        </p:spPr>
        <p:txBody>
          <a:bodyPr/>
          <a:lstStyle/>
          <a:p>
            <a:pPr marL="0" indent="0">
              <a:buNone/>
            </a:pPr>
            <a:r>
              <a:rPr lang="tr-TR" dirty="0" smtClean="0"/>
              <a:t>Doz ve </a:t>
            </a:r>
          </a:p>
          <a:p>
            <a:pPr marL="0" indent="0">
              <a:buNone/>
            </a:pPr>
            <a:r>
              <a:rPr lang="tr-TR" dirty="0" smtClean="0"/>
              <a:t>Tedavi Süresi</a:t>
            </a:r>
          </a:p>
          <a:p>
            <a:pPr marL="0" indent="0">
              <a:buNone/>
            </a:pPr>
            <a:r>
              <a:rPr lang="tr-TR" dirty="0" err="1" smtClean="0"/>
              <a:t>Subkutan</a:t>
            </a:r>
            <a:r>
              <a:rPr lang="tr-TR" dirty="0" smtClean="0"/>
              <a:t>/Oral ?</a:t>
            </a:r>
            <a:endParaRPr lang="tr-TR" dirty="0"/>
          </a:p>
        </p:txBody>
      </p:sp>
      <p:sp>
        <p:nvSpPr>
          <p:cNvPr id="7" name="İçerik Yer Tutucusu 6"/>
          <p:cNvSpPr>
            <a:spLocks noGrp="1"/>
          </p:cNvSpPr>
          <p:nvPr>
            <p:ph sz="quarter" idx="4"/>
          </p:nvPr>
        </p:nvSpPr>
        <p:spPr>
          <a:xfrm>
            <a:off x="3995936" y="2492896"/>
            <a:ext cx="4686873" cy="3960440"/>
          </a:xfrm>
        </p:spPr>
        <p:txBody>
          <a:bodyPr>
            <a:normAutofit/>
          </a:bodyPr>
          <a:lstStyle/>
          <a:p>
            <a:r>
              <a:rPr lang="tr-TR" dirty="0" smtClean="0"/>
              <a:t>Standart 10-15 mg/m</a:t>
            </a:r>
            <a:r>
              <a:rPr lang="tr-TR" baseline="30000" dirty="0" smtClean="0"/>
              <a:t>2</a:t>
            </a:r>
            <a:r>
              <a:rPr lang="tr-TR" dirty="0" smtClean="0"/>
              <a:t>/hafta</a:t>
            </a:r>
          </a:p>
          <a:p>
            <a:r>
              <a:rPr lang="tr-TR" dirty="0" smtClean="0"/>
              <a:t>0,3-0,6 mg/kg/hafta</a:t>
            </a:r>
          </a:p>
          <a:p>
            <a:r>
              <a:rPr lang="tr-TR" dirty="0" smtClean="0"/>
              <a:t>İyileşme 6-8 hafta</a:t>
            </a:r>
          </a:p>
          <a:p>
            <a:r>
              <a:rPr lang="tr-TR" dirty="0" smtClean="0"/>
              <a:t>Tam etki daha geç bazen 6 ay</a:t>
            </a:r>
          </a:p>
          <a:p>
            <a:r>
              <a:rPr lang="tr-TR" dirty="0" smtClean="0"/>
              <a:t>Şiddetli olgularda (kısa süre)</a:t>
            </a:r>
          </a:p>
          <a:p>
            <a:pPr marL="457153" lvl="1" indent="0">
              <a:buNone/>
            </a:pPr>
            <a:r>
              <a:rPr lang="tr-TR" dirty="0" smtClean="0"/>
              <a:t>20-25</a:t>
            </a:r>
            <a:r>
              <a:rPr lang="tr-TR" dirty="0" smtClean="0">
                <a:solidFill>
                  <a:prstClr val="black"/>
                </a:solidFill>
              </a:rPr>
              <a:t>mg/m</a:t>
            </a:r>
            <a:r>
              <a:rPr lang="tr-TR" baseline="30000" dirty="0" smtClean="0">
                <a:solidFill>
                  <a:prstClr val="black"/>
                </a:solidFill>
              </a:rPr>
              <a:t>2</a:t>
            </a:r>
            <a:r>
              <a:rPr lang="tr-TR" dirty="0" smtClean="0">
                <a:solidFill>
                  <a:prstClr val="black"/>
                </a:solidFill>
              </a:rPr>
              <a:t>/hafta veya </a:t>
            </a:r>
          </a:p>
          <a:p>
            <a:pPr marL="457153" lvl="1" indent="0">
              <a:buNone/>
            </a:pPr>
            <a:r>
              <a:rPr lang="tr-TR" dirty="0" smtClean="0">
                <a:solidFill>
                  <a:prstClr val="black"/>
                </a:solidFill>
              </a:rPr>
              <a:t>(1.1 mg/kg/hafta) </a:t>
            </a:r>
          </a:p>
          <a:p>
            <a:pPr lvl="0"/>
            <a:r>
              <a:rPr lang="tr-TR" dirty="0" smtClean="0">
                <a:solidFill>
                  <a:prstClr val="black"/>
                </a:solidFill>
              </a:rPr>
              <a:t>2011 ACR, 15 mg/m</a:t>
            </a:r>
            <a:r>
              <a:rPr lang="tr-TR" baseline="30000" dirty="0" smtClean="0">
                <a:solidFill>
                  <a:prstClr val="black"/>
                </a:solidFill>
              </a:rPr>
              <a:t>2</a:t>
            </a:r>
            <a:r>
              <a:rPr lang="tr-TR" dirty="0" smtClean="0">
                <a:solidFill>
                  <a:prstClr val="black"/>
                </a:solidFill>
              </a:rPr>
              <a:t>/hafta SK</a:t>
            </a:r>
          </a:p>
          <a:p>
            <a:pPr lvl="0"/>
            <a:r>
              <a:rPr lang="tr-TR" dirty="0" smtClean="0">
                <a:solidFill>
                  <a:prstClr val="black"/>
                </a:solidFill>
              </a:rPr>
              <a:t>Şiddetli GİS yan etki (oral alım)  </a:t>
            </a:r>
            <a:endParaRPr lang="tr-TR" dirty="0">
              <a:solidFill>
                <a:prstClr val="black"/>
              </a:solidFill>
            </a:endParaRPr>
          </a:p>
          <a:p>
            <a:pPr marL="400045" indent="-342900"/>
            <a:endParaRPr lang="tr-TR" dirty="0" smtClean="0">
              <a:solidFill>
                <a:prstClr val="black"/>
              </a:solidFill>
            </a:endParaRPr>
          </a:p>
          <a:p>
            <a:pPr lvl="1"/>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smtClean="0">
                <a:solidFill>
                  <a:srgbClr val="000000"/>
                </a:solidFill>
              </a:rPr>
              <a:t>Hastalık Modifiye Edici Anti-Romatizmal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7200" y="1681802"/>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Tree>
    <p:extLst>
      <p:ext uri="{BB962C8B-B14F-4D97-AF65-F5344CB8AC3E}">
        <p14:creationId xmlns:p14="http://schemas.microsoft.com/office/powerpoint/2010/main" val="4185102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492896"/>
            <a:ext cx="2314600" cy="3951288"/>
          </a:xfrm>
        </p:spPr>
        <p:txBody>
          <a:bodyPr/>
          <a:lstStyle/>
          <a:p>
            <a:pPr marL="0" indent="0">
              <a:buNone/>
            </a:pPr>
            <a:r>
              <a:rPr lang="tr-TR" dirty="0" smtClean="0"/>
              <a:t>Ne zaman,</a:t>
            </a:r>
          </a:p>
          <a:p>
            <a:pPr marL="0" indent="0">
              <a:buNone/>
            </a:pPr>
            <a:r>
              <a:rPr lang="tr-TR" dirty="0" smtClean="0"/>
              <a:t>Nasıl Kesilmeli?</a:t>
            </a:r>
            <a:endParaRPr lang="tr-TR" dirty="0"/>
          </a:p>
        </p:txBody>
      </p:sp>
      <p:sp>
        <p:nvSpPr>
          <p:cNvPr id="7" name="İçerik Yer Tutucusu 6"/>
          <p:cNvSpPr>
            <a:spLocks noGrp="1"/>
          </p:cNvSpPr>
          <p:nvPr>
            <p:ph sz="quarter" idx="4"/>
          </p:nvPr>
        </p:nvSpPr>
        <p:spPr>
          <a:xfrm>
            <a:off x="3995936" y="2492896"/>
            <a:ext cx="4686873" cy="2376264"/>
          </a:xfrm>
        </p:spPr>
        <p:txBody>
          <a:bodyPr>
            <a:normAutofit/>
          </a:bodyPr>
          <a:lstStyle/>
          <a:p>
            <a:r>
              <a:rPr lang="tr-TR" dirty="0" smtClean="0"/>
              <a:t>Net değil</a:t>
            </a:r>
          </a:p>
          <a:p>
            <a:r>
              <a:rPr lang="tr-TR" dirty="0" err="1" smtClean="0">
                <a:solidFill>
                  <a:prstClr val="black"/>
                </a:solidFill>
              </a:rPr>
              <a:t>Relaps</a:t>
            </a:r>
            <a:r>
              <a:rPr lang="tr-TR" dirty="0" smtClean="0">
                <a:solidFill>
                  <a:prstClr val="black"/>
                </a:solidFill>
              </a:rPr>
              <a:t>/ </a:t>
            </a:r>
            <a:r>
              <a:rPr lang="tr-TR" dirty="0" err="1" smtClean="0">
                <a:solidFill>
                  <a:prstClr val="black"/>
                </a:solidFill>
              </a:rPr>
              <a:t>Remisyon</a:t>
            </a:r>
            <a:r>
              <a:rPr lang="tr-TR" dirty="0" smtClean="0">
                <a:solidFill>
                  <a:prstClr val="black"/>
                </a:solidFill>
              </a:rPr>
              <a:t> tanımları?</a:t>
            </a:r>
          </a:p>
          <a:p>
            <a:r>
              <a:rPr lang="tr-TR" dirty="0" smtClean="0">
                <a:solidFill>
                  <a:prstClr val="black"/>
                </a:solidFill>
              </a:rPr>
              <a:t>Kontrollü çalışmalar yok</a:t>
            </a:r>
          </a:p>
          <a:p>
            <a:r>
              <a:rPr lang="tr-TR" dirty="0" smtClean="0">
                <a:solidFill>
                  <a:prstClr val="black"/>
                </a:solidFill>
              </a:rPr>
              <a:t>Kesilince      ̃ % 50 alevlenme</a:t>
            </a:r>
          </a:p>
          <a:p>
            <a:r>
              <a:rPr lang="tr-TR" dirty="0" smtClean="0">
                <a:solidFill>
                  <a:prstClr val="black"/>
                </a:solidFill>
              </a:rPr>
              <a:t>Küçük çocuklarda daha da fazla</a:t>
            </a:r>
            <a:endParaRPr lang="tr-TR" dirty="0">
              <a:solidFill>
                <a:prstClr val="black"/>
              </a:solidFill>
            </a:endParaRPr>
          </a:p>
          <a:p>
            <a:pPr marL="400045" indent="-342900"/>
            <a:endParaRPr lang="tr-TR" dirty="0" smtClean="0">
              <a:solidFill>
                <a:prstClr val="black"/>
              </a:solidFill>
            </a:endParaRPr>
          </a:p>
          <a:p>
            <a:pPr lvl="1"/>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7200" y="1681802"/>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Tree>
    <p:extLst>
      <p:ext uri="{BB962C8B-B14F-4D97-AF65-F5344CB8AC3E}">
        <p14:creationId xmlns:p14="http://schemas.microsoft.com/office/powerpoint/2010/main" val="4054560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492896"/>
            <a:ext cx="2314600" cy="3951288"/>
          </a:xfrm>
        </p:spPr>
        <p:txBody>
          <a:bodyPr/>
          <a:lstStyle/>
          <a:p>
            <a:pPr marL="0" indent="0">
              <a:buNone/>
            </a:pPr>
            <a:r>
              <a:rPr lang="tr-TR" dirty="0" err="1" smtClean="0"/>
              <a:t>İntolerans</a:t>
            </a:r>
            <a:endParaRPr lang="tr-TR" dirty="0" smtClean="0"/>
          </a:p>
          <a:p>
            <a:pPr marL="0" indent="0">
              <a:buNone/>
            </a:pPr>
            <a:r>
              <a:rPr lang="tr-TR" dirty="0" smtClean="0"/>
              <a:t>Oral alımla ortaya çıkıyor</a:t>
            </a:r>
            <a:endParaRPr lang="tr-TR" dirty="0"/>
          </a:p>
        </p:txBody>
      </p:sp>
      <p:sp>
        <p:nvSpPr>
          <p:cNvPr id="7" name="İçerik Yer Tutucusu 6"/>
          <p:cNvSpPr>
            <a:spLocks noGrp="1"/>
          </p:cNvSpPr>
          <p:nvPr>
            <p:ph sz="quarter" idx="4"/>
          </p:nvPr>
        </p:nvSpPr>
        <p:spPr>
          <a:xfrm>
            <a:off x="3995936" y="2492896"/>
            <a:ext cx="4686873" cy="3384376"/>
          </a:xfrm>
        </p:spPr>
        <p:txBody>
          <a:bodyPr>
            <a:normAutofit lnSpcReduction="10000"/>
          </a:bodyPr>
          <a:lstStyle/>
          <a:p>
            <a:r>
              <a:rPr lang="tr-TR" dirty="0" smtClean="0"/>
              <a:t>GIS semptomları</a:t>
            </a:r>
          </a:p>
          <a:p>
            <a:r>
              <a:rPr lang="tr-TR" dirty="0" smtClean="0">
                <a:solidFill>
                  <a:prstClr val="black"/>
                </a:solidFill>
              </a:rPr>
              <a:t>24-36 saat içinde</a:t>
            </a:r>
          </a:p>
          <a:p>
            <a:pPr marL="857162" lvl="2" indent="0">
              <a:buNone/>
            </a:pPr>
            <a:r>
              <a:rPr lang="tr-TR" dirty="0" err="1" smtClean="0">
                <a:solidFill>
                  <a:prstClr val="black"/>
                </a:solidFill>
              </a:rPr>
              <a:t>Abdominal</a:t>
            </a:r>
            <a:r>
              <a:rPr lang="tr-TR" dirty="0" smtClean="0">
                <a:solidFill>
                  <a:prstClr val="black"/>
                </a:solidFill>
              </a:rPr>
              <a:t> </a:t>
            </a:r>
            <a:r>
              <a:rPr lang="tr-TR" dirty="0" err="1" smtClean="0">
                <a:solidFill>
                  <a:prstClr val="black"/>
                </a:solidFill>
              </a:rPr>
              <a:t>distansiyon</a:t>
            </a:r>
            <a:endParaRPr lang="tr-TR" dirty="0" smtClean="0">
              <a:solidFill>
                <a:prstClr val="black"/>
              </a:solidFill>
            </a:endParaRPr>
          </a:p>
          <a:p>
            <a:pPr marL="857162" lvl="2" indent="0">
              <a:buNone/>
            </a:pPr>
            <a:r>
              <a:rPr lang="tr-TR" dirty="0" smtClean="0">
                <a:solidFill>
                  <a:prstClr val="black"/>
                </a:solidFill>
              </a:rPr>
              <a:t>İştahsızlık</a:t>
            </a:r>
          </a:p>
          <a:p>
            <a:pPr marL="857162" lvl="2" indent="0">
              <a:buNone/>
            </a:pPr>
            <a:r>
              <a:rPr lang="tr-TR" dirty="0" smtClean="0">
                <a:solidFill>
                  <a:prstClr val="black"/>
                </a:solidFill>
              </a:rPr>
              <a:t>Bulantı kusma</a:t>
            </a:r>
          </a:p>
          <a:p>
            <a:pPr marL="857162" lvl="2" indent="0">
              <a:buNone/>
            </a:pPr>
            <a:r>
              <a:rPr lang="tr-TR" dirty="0" smtClean="0">
                <a:solidFill>
                  <a:prstClr val="black"/>
                </a:solidFill>
              </a:rPr>
              <a:t>Oral ülserler</a:t>
            </a:r>
          </a:p>
          <a:p>
            <a:pPr marL="400045" indent="-342900"/>
            <a:r>
              <a:rPr lang="tr-TR" dirty="0" err="1" smtClean="0">
                <a:solidFill>
                  <a:prstClr val="black"/>
                </a:solidFill>
              </a:rPr>
              <a:t>İntölerans</a:t>
            </a:r>
            <a:r>
              <a:rPr lang="tr-TR" dirty="0" smtClean="0">
                <a:solidFill>
                  <a:prstClr val="black"/>
                </a:solidFill>
              </a:rPr>
              <a:t> öneri  (kontrollü çalışma yok)</a:t>
            </a:r>
          </a:p>
          <a:p>
            <a:pPr marL="857162" lvl="2" indent="0">
              <a:buNone/>
            </a:pPr>
            <a:r>
              <a:rPr lang="tr-TR" dirty="0" err="1" smtClean="0">
                <a:solidFill>
                  <a:prstClr val="black"/>
                </a:solidFill>
              </a:rPr>
              <a:t>Subkutan</a:t>
            </a:r>
            <a:r>
              <a:rPr lang="tr-TR" dirty="0" smtClean="0">
                <a:solidFill>
                  <a:prstClr val="black"/>
                </a:solidFill>
              </a:rPr>
              <a:t> uygulamaya geçmek</a:t>
            </a:r>
          </a:p>
          <a:p>
            <a:pPr marL="857162" lvl="2" indent="0">
              <a:buNone/>
            </a:pPr>
            <a:r>
              <a:rPr lang="tr-TR" dirty="0" err="1" smtClean="0">
                <a:solidFill>
                  <a:prstClr val="black"/>
                </a:solidFill>
              </a:rPr>
              <a:t>Folik</a:t>
            </a:r>
            <a:r>
              <a:rPr lang="tr-TR" dirty="0" smtClean="0">
                <a:solidFill>
                  <a:prstClr val="black"/>
                </a:solidFill>
              </a:rPr>
              <a:t> asit vermek faydalı </a:t>
            </a:r>
            <a:endParaRPr lang="tr-TR" dirty="0">
              <a:solidFill>
                <a:prstClr val="black"/>
              </a:solidFill>
            </a:endParaRPr>
          </a:p>
          <a:p>
            <a:pPr marL="400045" indent="-342900"/>
            <a:endParaRPr lang="tr-TR" dirty="0" smtClean="0">
              <a:solidFill>
                <a:prstClr val="black"/>
              </a:solidFill>
            </a:endParaRPr>
          </a:p>
          <a:p>
            <a:pPr lvl="1"/>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7200" y="1681802"/>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Tree>
    <p:extLst>
      <p:ext uri="{BB962C8B-B14F-4D97-AF65-F5344CB8AC3E}">
        <p14:creationId xmlns:p14="http://schemas.microsoft.com/office/powerpoint/2010/main" val="1287809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492896"/>
            <a:ext cx="2314600" cy="3951288"/>
          </a:xfrm>
        </p:spPr>
        <p:txBody>
          <a:bodyPr/>
          <a:lstStyle/>
          <a:p>
            <a:pPr marL="0" indent="0">
              <a:buNone/>
            </a:pPr>
            <a:r>
              <a:rPr lang="tr-TR" dirty="0" smtClean="0"/>
              <a:t>Karaciğer </a:t>
            </a:r>
            <a:r>
              <a:rPr lang="tr-TR" dirty="0" err="1" smtClean="0"/>
              <a:t>toksisitesi</a:t>
            </a:r>
            <a:endParaRPr lang="tr-TR" dirty="0"/>
          </a:p>
        </p:txBody>
      </p:sp>
      <p:sp>
        <p:nvSpPr>
          <p:cNvPr id="7" name="İçerik Yer Tutucusu 6"/>
          <p:cNvSpPr>
            <a:spLocks noGrp="1"/>
          </p:cNvSpPr>
          <p:nvPr>
            <p:ph sz="quarter" idx="4"/>
          </p:nvPr>
        </p:nvSpPr>
        <p:spPr>
          <a:xfrm>
            <a:off x="3707904" y="1916832"/>
            <a:ext cx="4959273" cy="4176464"/>
          </a:xfrm>
        </p:spPr>
        <p:txBody>
          <a:bodyPr>
            <a:normAutofit lnSpcReduction="10000"/>
          </a:bodyPr>
          <a:lstStyle/>
          <a:p>
            <a:pPr algn="just"/>
            <a:r>
              <a:rPr lang="tr-TR" dirty="0" smtClean="0"/>
              <a:t>Normalin 2 katından daha az </a:t>
            </a:r>
            <a:r>
              <a:rPr lang="tr-TR" dirty="0" err="1" smtClean="0"/>
              <a:t>transaminaz</a:t>
            </a:r>
            <a:r>
              <a:rPr lang="tr-TR" dirty="0" smtClean="0"/>
              <a:t> yükselmesi olabilir</a:t>
            </a:r>
          </a:p>
          <a:p>
            <a:pPr algn="just"/>
            <a:r>
              <a:rPr lang="tr-TR" dirty="0" smtClean="0">
                <a:solidFill>
                  <a:prstClr val="black"/>
                </a:solidFill>
              </a:rPr>
              <a:t>NSAİİ ilaçlar ile </a:t>
            </a:r>
            <a:r>
              <a:rPr lang="tr-TR" dirty="0" err="1" smtClean="0">
                <a:solidFill>
                  <a:prstClr val="black"/>
                </a:solidFill>
              </a:rPr>
              <a:t>nefrotoksisite</a:t>
            </a:r>
            <a:r>
              <a:rPr lang="tr-TR" dirty="0" smtClean="0">
                <a:solidFill>
                  <a:prstClr val="black"/>
                </a:solidFill>
              </a:rPr>
              <a:t> daha sık</a:t>
            </a:r>
          </a:p>
          <a:p>
            <a:pPr algn="just"/>
            <a:r>
              <a:rPr lang="tr-TR" dirty="0" smtClean="0">
                <a:solidFill>
                  <a:prstClr val="black"/>
                </a:solidFill>
              </a:rPr>
              <a:t>Karaciğer </a:t>
            </a:r>
            <a:r>
              <a:rPr lang="tr-TR" dirty="0" err="1" smtClean="0">
                <a:solidFill>
                  <a:prstClr val="black"/>
                </a:solidFill>
              </a:rPr>
              <a:t>fibroz</a:t>
            </a:r>
            <a:r>
              <a:rPr lang="tr-TR" dirty="0" smtClean="0">
                <a:solidFill>
                  <a:prstClr val="black"/>
                </a:solidFill>
              </a:rPr>
              <a:t> ve sirozu erişkin de saptanmış (</a:t>
            </a:r>
            <a:r>
              <a:rPr lang="tr-TR" dirty="0" err="1" smtClean="0">
                <a:solidFill>
                  <a:prstClr val="black"/>
                </a:solidFill>
              </a:rPr>
              <a:t>Komorbit</a:t>
            </a:r>
            <a:r>
              <a:rPr lang="tr-TR" dirty="0" smtClean="0">
                <a:solidFill>
                  <a:prstClr val="black"/>
                </a:solidFill>
              </a:rPr>
              <a:t> durumlar)</a:t>
            </a:r>
          </a:p>
          <a:p>
            <a:pPr algn="just"/>
            <a:r>
              <a:rPr lang="tr-TR" dirty="0" smtClean="0">
                <a:solidFill>
                  <a:prstClr val="black"/>
                </a:solidFill>
              </a:rPr>
              <a:t>Çocuklarda kümülatif &gt;3000 mg karaciğer biyopsisinde siroz yok</a:t>
            </a:r>
          </a:p>
          <a:p>
            <a:pPr algn="just"/>
            <a:r>
              <a:rPr lang="tr-TR" dirty="0" smtClean="0">
                <a:solidFill>
                  <a:prstClr val="black"/>
                </a:solidFill>
              </a:rPr>
              <a:t>Çocuklarda </a:t>
            </a:r>
            <a:r>
              <a:rPr lang="tr-TR" dirty="0">
                <a:solidFill>
                  <a:prstClr val="black"/>
                </a:solidFill>
              </a:rPr>
              <a:t>kümülatif </a:t>
            </a:r>
            <a:r>
              <a:rPr lang="tr-TR" dirty="0" smtClean="0">
                <a:solidFill>
                  <a:prstClr val="black"/>
                </a:solidFill>
              </a:rPr>
              <a:t>3000-4000 mg/1.73m</a:t>
            </a:r>
            <a:r>
              <a:rPr lang="tr-TR" baseline="30000" dirty="0" smtClean="0">
                <a:solidFill>
                  <a:prstClr val="black"/>
                </a:solidFill>
              </a:rPr>
              <a:t>2</a:t>
            </a:r>
            <a:r>
              <a:rPr lang="tr-TR" dirty="0" smtClean="0">
                <a:solidFill>
                  <a:prstClr val="black"/>
                </a:solidFill>
              </a:rPr>
              <a:t>  Siroz yok, ancak </a:t>
            </a:r>
            <a:r>
              <a:rPr lang="tr-TR" dirty="0" err="1" smtClean="0">
                <a:solidFill>
                  <a:prstClr val="black"/>
                </a:solidFill>
              </a:rPr>
              <a:t>grade</a:t>
            </a:r>
            <a:r>
              <a:rPr lang="tr-TR" dirty="0" smtClean="0">
                <a:solidFill>
                  <a:prstClr val="black"/>
                </a:solidFill>
              </a:rPr>
              <a:t> II değişiklikler</a:t>
            </a:r>
            <a:endParaRPr lang="tr-TR" baseline="30000" dirty="0" smtClean="0">
              <a:solidFill>
                <a:prstClr val="black"/>
              </a:solidFill>
            </a:endParaRPr>
          </a:p>
          <a:p>
            <a:pPr algn="just"/>
            <a:endParaRPr lang="tr-TR" dirty="0" smtClean="0">
              <a:solidFill>
                <a:prstClr val="black"/>
              </a:solidFill>
            </a:endParaRPr>
          </a:p>
          <a:p>
            <a:pPr marL="857162" lvl="2" indent="0">
              <a:buNone/>
            </a:pPr>
            <a:endParaRPr lang="tr-TR" dirty="0">
              <a:solidFill>
                <a:prstClr val="black"/>
              </a:solidFill>
            </a:endParaRPr>
          </a:p>
          <a:p>
            <a:pPr marL="400045" indent="-342900"/>
            <a:endParaRPr lang="tr-TR" dirty="0" smtClean="0">
              <a:solidFill>
                <a:prstClr val="black"/>
              </a:solidFill>
            </a:endParaRPr>
          </a:p>
          <a:p>
            <a:pPr lvl="1"/>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7200" y="1681802"/>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
        <p:nvSpPr>
          <p:cNvPr id="2" name="Dikdörtgen 1"/>
          <p:cNvSpPr/>
          <p:nvPr/>
        </p:nvSpPr>
        <p:spPr>
          <a:xfrm>
            <a:off x="6848235" y="6524724"/>
            <a:ext cx="2052165" cy="215444"/>
          </a:xfrm>
          <a:prstGeom prst="rect">
            <a:avLst/>
          </a:prstGeom>
        </p:spPr>
        <p:txBody>
          <a:bodyPr wrap="none">
            <a:spAutoFit/>
          </a:bodyPr>
          <a:lstStyle/>
          <a:p>
            <a:r>
              <a:rPr lang="fi-FI" sz="800" dirty="0">
                <a:latin typeface="Minion-Regular"/>
              </a:rPr>
              <a:t>J. Rheumatol. 29 (11) (2002) 2442–2445</a:t>
            </a:r>
            <a:endParaRPr lang="tr-TR" sz="800" dirty="0"/>
          </a:p>
        </p:txBody>
      </p:sp>
      <p:sp>
        <p:nvSpPr>
          <p:cNvPr id="3" name="Metin kutusu 2"/>
          <p:cNvSpPr txBox="1"/>
          <p:nvPr/>
        </p:nvSpPr>
        <p:spPr>
          <a:xfrm>
            <a:off x="456481" y="4180438"/>
            <a:ext cx="2666692" cy="461665"/>
          </a:xfrm>
          <a:prstGeom prst="rect">
            <a:avLst/>
          </a:prstGeom>
          <a:noFill/>
        </p:spPr>
        <p:txBody>
          <a:bodyPr wrap="none" rtlCol="0">
            <a:spAutoFit/>
          </a:bodyPr>
          <a:lstStyle/>
          <a:p>
            <a:r>
              <a:rPr lang="tr-TR" sz="2400" dirty="0" smtClean="0"/>
              <a:t>Çocuklarda daha az </a:t>
            </a:r>
            <a:endParaRPr lang="tr-TR" sz="2400" dirty="0"/>
          </a:p>
        </p:txBody>
      </p:sp>
      <p:cxnSp>
        <p:nvCxnSpPr>
          <p:cNvPr id="6" name="Düz Ok Bağlayıcısı 5"/>
          <p:cNvCxnSpPr/>
          <p:nvPr/>
        </p:nvCxnSpPr>
        <p:spPr>
          <a:xfrm>
            <a:off x="1187624" y="3429000"/>
            <a:ext cx="0" cy="576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59275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492896"/>
            <a:ext cx="2314600" cy="3951288"/>
          </a:xfrm>
        </p:spPr>
        <p:txBody>
          <a:bodyPr/>
          <a:lstStyle/>
          <a:p>
            <a:pPr marL="0" indent="0">
              <a:buNone/>
            </a:pPr>
            <a:r>
              <a:rPr lang="tr-TR" dirty="0" smtClean="0"/>
              <a:t>İzlem sırasında 2011 ACR önerileri</a:t>
            </a:r>
            <a:endParaRPr lang="tr-TR" dirty="0"/>
          </a:p>
        </p:txBody>
      </p:sp>
      <p:sp>
        <p:nvSpPr>
          <p:cNvPr id="7" name="İçerik Yer Tutucusu 6"/>
          <p:cNvSpPr>
            <a:spLocks noGrp="1"/>
          </p:cNvSpPr>
          <p:nvPr>
            <p:ph sz="quarter" idx="4"/>
          </p:nvPr>
        </p:nvSpPr>
        <p:spPr>
          <a:xfrm>
            <a:off x="3995936" y="2492896"/>
            <a:ext cx="4686873" cy="3384376"/>
          </a:xfrm>
        </p:spPr>
        <p:txBody>
          <a:bodyPr>
            <a:normAutofit/>
          </a:bodyPr>
          <a:lstStyle/>
          <a:p>
            <a:pPr marL="400045" indent="-342900"/>
            <a:r>
              <a:rPr lang="tr-TR" dirty="0" err="1" smtClean="0">
                <a:solidFill>
                  <a:prstClr val="black"/>
                </a:solidFill>
              </a:rPr>
              <a:t>Kreatinin</a:t>
            </a:r>
            <a:r>
              <a:rPr lang="tr-TR" dirty="0" smtClean="0">
                <a:solidFill>
                  <a:prstClr val="black"/>
                </a:solidFill>
              </a:rPr>
              <a:t>, </a:t>
            </a:r>
            <a:r>
              <a:rPr lang="tr-TR" dirty="0" err="1" smtClean="0">
                <a:solidFill>
                  <a:prstClr val="black"/>
                </a:solidFill>
              </a:rPr>
              <a:t>Hemogram</a:t>
            </a:r>
            <a:r>
              <a:rPr lang="tr-TR" dirty="0" smtClean="0">
                <a:solidFill>
                  <a:prstClr val="black"/>
                </a:solidFill>
              </a:rPr>
              <a:t> ve </a:t>
            </a:r>
            <a:r>
              <a:rPr lang="tr-TR" dirty="0" err="1" smtClean="0">
                <a:solidFill>
                  <a:prstClr val="black"/>
                </a:solidFill>
              </a:rPr>
              <a:t>Transaminazlar</a:t>
            </a:r>
            <a:endParaRPr lang="tr-TR" dirty="0" smtClean="0">
              <a:solidFill>
                <a:prstClr val="black"/>
              </a:solidFill>
            </a:endParaRPr>
          </a:p>
          <a:p>
            <a:pPr marL="857162" lvl="2" indent="0">
              <a:buNone/>
            </a:pPr>
            <a:r>
              <a:rPr lang="tr-TR" dirty="0" smtClean="0">
                <a:solidFill>
                  <a:prstClr val="black"/>
                </a:solidFill>
              </a:rPr>
              <a:t>Tedavi öncesi</a:t>
            </a:r>
          </a:p>
          <a:p>
            <a:pPr marL="857162" lvl="2" indent="0">
              <a:buNone/>
            </a:pPr>
            <a:r>
              <a:rPr lang="tr-TR" dirty="0" smtClean="0">
                <a:solidFill>
                  <a:prstClr val="black"/>
                </a:solidFill>
              </a:rPr>
              <a:t>1 ay sonra</a:t>
            </a:r>
          </a:p>
          <a:p>
            <a:pPr marL="857162" lvl="2" indent="0">
              <a:buNone/>
            </a:pPr>
            <a:r>
              <a:rPr lang="tr-TR" dirty="0" smtClean="0">
                <a:solidFill>
                  <a:prstClr val="black"/>
                </a:solidFill>
              </a:rPr>
              <a:t>Doz artımı yapılırsa</a:t>
            </a:r>
          </a:p>
          <a:p>
            <a:pPr marL="857162" lvl="2" indent="0">
              <a:buNone/>
            </a:pPr>
            <a:r>
              <a:rPr lang="tr-TR" dirty="0" smtClean="0">
                <a:solidFill>
                  <a:prstClr val="black"/>
                </a:solidFill>
              </a:rPr>
              <a:t>Stabil doza ulaşıldığında 3 ayda bir</a:t>
            </a:r>
          </a:p>
          <a:p>
            <a:r>
              <a:rPr lang="tr-TR" dirty="0" err="1" smtClean="0">
                <a:solidFill>
                  <a:prstClr val="black"/>
                </a:solidFill>
              </a:rPr>
              <a:t>Makrositik</a:t>
            </a:r>
            <a:r>
              <a:rPr lang="tr-TR" dirty="0" smtClean="0">
                <a:solidFill>
                  <a:prstClr val="black"/>
                </a:solidFill>
              </a:rPr>
              <a:t> anemi</a:t>
            </a:r>
          </a:p>
          <a:p>
            <a:pPr marL="457153" lvl="1" indent="0">
              <a:buNone/>
            </a:pPr>
            <a:r>
              <a:rPr lang="tr-TR" dirty="0" err="1" smtClean="0">
                <a:solidFill>
                  <a:prstClr val="black"/>
                </a:solidFill>
              </a:rPr>
              <a:t>Lökopeni</a:t>
            </a:r>
            <a:endParaRPr lang="tr-TR" dirty="0" smtClean="0">
              <a:solidFill>
                <a:prstClr val="black"/>
              </a:solidFill>
            </a:endParaRPr>
          </a:p>
          <a:p>
            <a:pPr marL="457153" lvl="1" indent="0">
              <a:buNone/>
            </a:pPr>
            <a:r>
              <a:rPr lang="tr-TR" dirty="0" err="1" smtClean="0">
                <a:solidFill>
                  <a:prstClr val="black"/>
                </a:solidFill>
              </a:rPr>
              <a:t>Trombositopeni</a:t>
            </a:r>
            <a:endParaRPr lang="tr-TR" dirty="0" smtClean="0">
              <a:solidFill>
                <a:prstClr val="black"/>
              </a:solidFill>
            </a:endParaRPr>
          </a:p>
          <a:p>
            <a:pPr lvl="1"/>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7200" y="1681802"/>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Tree>
    <p:extLst>
      <p:ext uri="{BB962C8B-B14F-4D97-AF65-F5344CB8AC3E}">
        <p14:creationId xmlns:p14="http://schemas.microsoft.com/office/powerpoint/2010/main" val="3418994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276872"/>
            <a:ext cx="2314600" cy="4176464"/>
          </a:xfrm>
        </p:spPr>
        <p:txBody>
          <a:bodyPr>
            <a:normAutofit/>
          </a:bodyPr>
          <a:lstStyle/>
          <a:p>
            <a:pPr marL="0" indent="0">
              <a:buNone/>
            </a:pPr>
            <a:r>
              <a:rPr lang="tr-TR" dirty="0" smtClean="0"/>
              <a:t>Enfeksiyonlar</a:t>
            </a:r>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Cerrahi Girişim</a:t>
            </a:r>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Aşılama</a:t>
            </a:r>
            <a:endParaRPr lang="tr-TR" dirty="0"/>
          </a:p>
        </p:txBody>
      </p:sp>
      <p:sp>
        <p:nvSpPr>
          <p:cNvPr id="7" name="İçerik Yer Tutucusu 6"/>
          <p:cNvSpPr>
            <a:spLocks noGrp="1"/>
          </p:cNvSpPr>
          <p:nvPr>
            <p:ph sz="quarter" idx="4"/>
          </p:nvPr>
        </p:nvSpPr>
        <p:spPr>
          <a:xfrm>
            <a:off x="3996328" y="2204864"/>
            <a:ext cx="4686873" cy="1368152"/>
          </a:xfrm>
        </p:spPr>
        <p:txBody>
          <a:bodyPr>
            <a:normAutofit/>
          </a:bodyPr>
          <a:lstStyle/>
          <a:p>
            <a:r>
              <a:rPr lang="tr-TR" dirty="0" smtClean="0"/>
              <a:t>Akciğer ve deri enfeksiyonları </a:t>
            </a:r>
          </a:p>
          <a:p>
            <a:r>
              <a:rPr lang="tr-TR" dirty="0" smtClean="0">
                <a:solidFill>
                  <a:prstClr val="black"/>
                </a:solidFill>
              </a:rPr>
              <a:t>Fırsatçı enfeksiyonlar nadir (Yüksek doz </a:t>
            </a:r>
            <a:r>
              <a:rPr lang="tr-TR" dirty="0" err="1" smtClean="0">
                <a:solidFill>
                  <a:prstClr val="black"/>
                </a:solidFill>
              </a:rPr>
              <a:t>steroid</a:t>
            </a:r>
            <a:r>
              <a:rPr lang="tr-TR" dirty="0" smtClean="0">
                <a:solidFill>
                  <a:prstClr val="black"/>
                </a:solidFill>
              </a:rPr>
              <a:t> ile beraber)</a:t>
            </a:r>
          </a:p>
          <a:p>
            <a:endParaRPr lang="tr-TR" dirty="0">
              <a:solidFill>
                <a:prstClr val="black"/>
              </a:solidFill>
            </a:endParaRPr>
          </a:p>
          <a:p>
            <a:pPr marL="400045" indent="-342900"/>
            <a:endParaRPr lang="tr-TR" dirty="0" smtClean="0">
              <a:solidFill>
                <a:prstClr val="black"/>
              </a:solidFill>
            </a:endParaRPr>
          </a:p>
          <a:p>
            <a:pPr lvl="1"/>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6481" y="1484784"/>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
        <p:nvSpPr>
          <p:cNvPr id="6" name="İçerik Yer Tutucusu 6"/>
          <p:cNvSpPr txBox="1">
            <a:spLocks/>
          </p:cNvSpPr>
          <p:nvPr/>
        </p:nvSpPr>
        <p:spPr>
          <a:xfrm>
            <a:off x="3996328" y="3704848"/>
            <a:ext cx="4686873" cy="1855048"/>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dirty="0" smtClean="0"/>
              <a:t>Cerrahiden 1 hafta öncesi ve 2 hafta sonrasına kadar verilmemeli</a:t>
            </a:r>
          </a:p>
          <a:p>
            <a:r>
              <a:rPr lang="tr-TR" dirty="0" err="1" smtClean="0"/>
              <a:t>Dental</a:t>
            </a:r>
            <a:r>
              <a:rPr lang="tr-TR" dirty="0" smtClean="0"/>
              <a:t> girişimlerde kesilmez</a:t>
            </a:r>
          </a:p>
          <a:p>
            <a:endParaRPr lang="tr-TR" dirty="0" smtClean="0">
              <a:solidFill>
                <a:prstClr val="black"/>
              </a:solidFill>
            </a:endParaRPr>
          </a:p>
          <a:p>
            <a:endParaRPr lang="tr-TR" dirty="0" smtClean="0">
              <a:solidFill>
                <a:prstClr val="black"/>
              </a:solidFill>
            </a:endParaRPr>
          </a:p>
          <a:p>
            <a:pPr marL="400045" indent="-342900"/>
            <a:endParaRPr lang="tr-TR" dirty="0" smtClean="0">
              <a:solidFill>
                <a:prstClr val="black"/>
              </a:solidFill>
            </a:endParaRPr>
          </a:p>
          <a:p>
            <a:pPr lvl="1"/>
            <a:endParaRPr lang="tr-TR" dirty="0"/>
          </a:p>
        </p:txBody>
      </p:sp>
      <p:sp>
        <p:nvSpPr>
          <p:cNvPr id="8" name="İçerik Yer Tutucusu 6"/>
          <p:cNvSpPr txBox="1">
            <a:spLocks/>
          </p:cNvSpPr>
          <p:nvPr/>
        </p:nvSpPr>
        <p:spPr>
          <a:xfrm>
            <a:off x="3996327" y="5805264"/>
            <a:ext cx="4686873" cy="684076"/>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tr-TR" dirty="0" smtClean="0"/>
              <a:t>Canlı aşılar dışında serbest</a:t>
            </a:r>
            <a:endParaRPr lang="tr-TR" dirty="0" smtClean="0">
              <a:solidFill>
                <a:prstClr val="black"/>
              </a:solidFill>
            </a:endParaRPr>
          </a:p>
          <a:p>
            <a:endParaRPr lang="tr-TR" dirty="0" smtClean="0">
              <a:solidFill>
                <a:prstClr val="black"/>
              </a:solidFill>
            </a:endParaRPr>
          </a:p>
          <a:p>
            <a:pPr marL="400045" indent="-342900"/>
            <a:endParaRPr lang="tr-TR" dirty="0" smtClean="0">
              <a:solidFill>
                <a:prstClr val="black"/>
              </a:solidFill>
            </a:endParaRPr>
          </a:p>
          <a:p>
            <a:pPr lvl="1"/>
            <a:endParaRPr lang="tr-TR" dirty="0"/>
          </a:p>
        </p:txBody>
      </p:sp>
    </p:spTree>
    <p:extLst>
      <p:ext uri="{BB962C8B-B14F-4D97-AF65-F5344CB8AC3E}">
        <p14:creationId xmlns:p14="http://schemas.microsoft.com/office/powerpoint/2010/main" val="3418994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276872"/>
            <a:ext cx="2314600" cy="4176464"/>
          </a:xfrm>
        </p:spPr>
        <p:txBody>
          <a:bodyPr>
            <a:normAutofit/>
          </a:bodyPr>
          <a:lstStyle/>
          <a:p>
            <a:pPr marL="0" indent="0">
              <a:buNone/>
            </a:pPr>
            <a:r>
              <a:rPr lang="tr-TR" dirty="0" err="1" smtClean="0"/>
              <a:t>Malignensi</a:t>
            </a:r>
            <a:endParaRPr lang="tr-TR" dirty="0" smtClean="0"/>
          </a:p>
          <a:p>
            <a:pPr marL="0" indent="0">
              <a:buNone/>
            </a:pPr>
            <a:endParaRPr lang="tr-TR" dirty="0"/>
          </a:p>
          <a:p>
            <a:pPr marL="0" indent="0">
              <a:buNone/>
            </a:pPr>
            <a:endParaRPr lang="tr-TR" dirty="0" smtClean="0"/>
          </a:p>
          <a:p>
            <a:pPr marL="0" indent="0">
              <a:buNone/>
            </a:pPr>
            <a:endParaRPr lang="tr-TR" dirty="0"/>
          </a:p>
        </p:txBody>
      </p:sp>
      <p:sp>
        <p:nvSpPr>
          <p:cNvPr id="7" name="İçerik Yer Tutucusu 6"/>
          <p:cNvSpPr>
            <a:spLocks noGrp="1"/>
          </p:cNvSpPr>
          <p:nvPr>
            <p:ph sz="quarter" idx="4"/>
          </p:nvPr>
        </p:nvSpPr>
        <p:spPr>
          <a:xfrm>
            <a:off x="3812739" y="2031504"/>
            <a:ext cx="4686873" cy="2520280"/>
          </a:xfrm>
        </p:spPr>
        <p:txBody>
          <a:bodyPr>
            <a:normAutofit/>
          </a:bodyPr>
          <a:lstStyle/>
          <a:p>
            <a:r>
              <a:rPr lang="tr-TR" dirty="0" err="1" smtClean="0"/>
              <a:t>İnvitro</a:t>
            </a:r>
            <a:r>
              <a:rPr lang="tr-TR" dirty="0" smtClean="0"/>
              <a:t> </a:t>
            </a:r>
            <a:r>
              <a:rPr lang="tr-TR" dirty="0" err="1" smtClean="0"/>
              <a:t>karsinojenik</a:t>
            </a:r>
            <a:endParaRPr lang="tr-TR" dirty="0" smtClean="0"/>
          </a:p>
          <a:p>
            <a:r>
              <a:rPr lang="tr-TR" dirty="0" smtClean="0">
                <a:solidFill>
                  <a:prstClr val="black"/>
                </a:solidFill>
              </a:rPr>
              <a:t>Hayvan deneyleri (</a:t>
            </a:r>
            <a:r>
              <a:rPr lang="tr-TR" dirty="0" err="1" smtClean="0">
                <a:solidFill>
                  <a:prstClr val="black"/>
                </a:solidFill>
              </a:rPr>
              <a:t>invivo</a:t>
            </a:r>
            <a:r>
              <a:rPr lang="tr-TR" dirty="0" smtClean="0">
                <a:solidFill>
                  <a:prstClr val="black"/>
                </a:solidFill>
              </a:rPr>
              <a:t>) bulgu yok</a:t>
            </a:r>
          </a:p>
          <a:p>
            <a:r>
              <a:rPr lang="tr-TR" dirty="0" err="1" smtClean="0">
                <a:solidFill>
                  <a:prstClr val="black"/>
                </a:solidFill>
              </a:rPr>
              <a:t>JIA’lı</a:t>
            </a:r>
            <a:r>
              <a:rPr lang="tr-TR" dirty="0" smtClean="0">
                <a:solidFill>
                  <a:prstClr val="black"/>
                </a:solidFill>
              </a:rPr>
              <a:t> 8000 çocuk (MTX ve/veya anti-TNF)  x Kontrol grubu (Astım veya </a:t>
            </a:r>
            <a:r>
              <a:rPr lang="tr-TR" dirty="0" err="1" smtClean="0">
                <a:solidFill>
                  <a:prstClr val="black"/>
                </a:solidFill>
              </a:rPr>
              <a:t>Hiperaktivite</a:t>
            </a:r>
            <a:r>
              <a:rPr lang="tr-TR" dirty="0" smtClean="0">
                <a:solidFill>
                  <a:prstClr val="black"/>
                </a:solidFill>
              </a:rPr>
              <a:t>) olan çocuklar</a:t>
            </a:r>
          </a:p>
          <a:p>
            <a:endParaRPr lang="tr-TR" dirty="0" smtClean="0">
              <a:solidFill>
                <a:prstClr val="black"/>
              </a:solidFill>
            </a:endParaRPr>
          </a:p>
          <a:p>
            <a:endParaRPr lang="tr-TR" dirty="0">
              <a:solidFill>
                <a:prstClr val="black"/>
              </a:solidFill>
            </a:endParaRPr>
          </a:p>
          <a:p>
            <a:pPr marL="57145" indent="0">
              <a:buNone/>
            </a:pPr>
            <a:endParaRPr lang="tr-TR" dirty="0" smtClean="0">
              <a:solidFill>
                <a:prstClr val="black"/>
              </a:solidFill>
            </a:endParaRPr>
          </a:p>
          <a:p>
            <a:pPr marL="457153" lvl="1" indent="0">
              <a:buNone/>
            </a:pPr>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6481" y="1484784"/>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cxnSp>
        <p:nvCxnSpPr>
          <p:cNvPr id="3" name="Düz Ok Bağlayıcısı 2"/>
          <p:cNvCxnSpPr/>
          <p:nvPr/>
        </p:nvCxnSpPr>
        <p:spPr>
          <a:xfrm>
            <a:off x="6156176" y="4556720"/>
            <a:ext cx="0" cy="6480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Metin kutusu 3"/>
          <p:cNvSpPr txBox="1"/>
          <p:nvPr/>
        </p:nvSpPr>
        <p:spPr>
          <a:xfrm>
            <a:off x="4283968" y="5199612"/>
            <a:ext cx="3422555" cy="830997"/>
          </a:xfrm>
          <a:prstGeom prst="rect">
            <a:avLst/>
          </a:prstGeom>
          <a:noFill/>
        </p:spPr>
        <p:txBody>
          <a:bodyPr wrap="square" rtlCol="0">
            <a:spAutoFit/>
          </a:bodyPr>
          <a:lstStyle/>
          <a:p>
            <a:r>
              <a:rPr lang="tr-TR" sz="2400" dirty="0" smtClean="0"/>
              <a:t>5 yılda </a:t>
            </a:r>
            <a:r>
              <a:rPr lang="tr-TR" sz="2400" dirty="0" err="1"/>
              <a:t>m</a:t>
            </a:r>
            <a:r>
              <a:rPr lang="tr-TR" sz="2400" dirty="0" err="1" smtClean="0"/>
              <a:t>align</a:t>
            </a:r>
            <a:r>
              <a:rPr lang="tr-TR" sz="2400" dirty="0" smtClean="0"/>
              <a:t> hastalık riski açısından fark yok</a:t>
            </a:r>
            <a:endParaRPr lang="tr-TR" sz="2400" dirty="0"/>
          </a:p>
        </p:txBody>
      </p:sp>
      <p:sp>
        <p:nvSpPr>
          <p:cNvPr id="9" name="Dikdörtgen 8"/>
          <p:cNvSpPr/>
          <p:nvPr/>
        </p:nvSpPr>
        <p:spPr>
          <a:xfrm>
            <a:off x="6563523" y="6439228"/>
            <a:ext cx="2286000" cy="215444"/>
          </a:xfrm>
          <a:prstGeom prst="rect">
            <a:avLst/>
          </a:prstGeom>
        </p:spPr>
        <p:txBody>
          <a:bodyPr wrap="square">
            <a:spAutoFit/>
          </a:bodyPr>
          <a:lstStyle/>
          <a:p>
            <a:r>
              <a:rPr lang="tr-TR" sz="800" dirty="0" err="1">
                <a:latin typeface="Minion-Regular"/>
              </a:rPr>
              <a:t>Arthritis</a:t>
            </a:r>
            <a:r>
              <a:rPr lang="tr-TR" sz="800" dirty="0">
                <a:latin typeface="Minion-Regular"/>
              </a:rPr>
              <a:t> </a:t>
            </a:r>
            <a:r>
              <a:rPr lang="tr-TR" sz="800" dirty="0" smtClean="0">
                <a:latin typeface="Minion-Regular"/>
              </a:rPr>
              <a:t>Rheum.64 </a:t>
            </a:r>
            <a:r>
              <a:rPr lang="tr-TR" sz="800" dirty="0">
                <a:latin typeface="Minion-Regular"/>
              </a:rPr>
              <a:t>(4) (2012) 1263–1271</a:t>
            </a:r>
            <a:endParaRPr lang="tr-TR" sz="800" dirty="0"/>
          </a:p>
        </p:txBody>
      </p:sp>
    </p:spTree>
    <p:extLst>
      <p:ext uri="{BB962C8B-B14F-4D97-AF65-F5344CB8AC3E}">
        <p14:creationId xmlns:p14="http://schemas.microsoft.com/office/powerpoint/2010/main" val="427430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bwMode="auto">
          <a:xfrm>
            <a:off x="695388" y="1556793"/>
            <a:ext cx="7969250" cy="432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57153" indent="-457153" algn="just" eaLnBrk="1" hangingPunct="1">
              <a:lnSpc>
                <a:spcPct val="150000"/>
              </a:lnSpc>
              <a:buClr>
                <a:schemeClr val="tx2"/>
              </a:buClr>
              <a:buSzPct val="90000"/>
              <a:buFont typeface="Century Schoolbook" pitchFamily="18" charset="0"/>
              <a:buAutoNum type="arabicPeriod"/>
            </a:pPr>
            <a:r>
              <a:rPr lang="tr-TR" altLang="tr-TR" sz="2000" dirty="0">
                <a:latin typeface="Calibri" pitchFamily="34" charset="0"/>
              </a:rPr>
              <a:t>İlaç kullanım politikalarını koordine edecek ve bunların etkilerini izleyecek kurum </a:t>
            </a:r>
            <a:r>
              <a:rPr lang="tr-TR" altLang="tr-TR" sz="2000" b="1" dirty="0">
                <a:solidFill>
                  <a:srgbClr val="FF0000"/>
                </a:solidFill>
                <a:latin typeface="Calibri" pitchFamily="34" charset="0"/>
              </a:rPr>
              <a:t>Türkiye İlaç ve Tıbbi Cihaz Kurumu</a:t>
            </a:r>
            <a:endParaRPr lang="tr-TR" altLang="tr-TR" sz="2000" b="1" dirty="0">
              <a:latin typeface="Calibri" pitchFamily="34" charset="0"/>
            </a:endParaRPr>
          </a:p>
          <a:p>
            <a:pPr marL="457153" indent="-457153" algn="just" eaLnBrk="1" hangingPunct="1">
              <a:lnSpc>
                <a:spcPct val="150000"/>
              </a:lnSpc>
              <a:buClr>
                <a:schemeClr val="tx2"/>
              </a:buClr>
              <a:buSzPct val="90000"/>
              <a:buFont typeface="Century Schoolbook" pitchFamily="18" charset="0"/>
              <a:buAutoNum type="arabicPeriod"/>
            </a:pPr>
            <a:r>
              <a:rPr lang="tr-TR" altLang="tr-TR" sz="2000" dirty="0">
                <a:latin typeface="Calibri" pitchFamily="34" charset="0"/>
              </a:rPr>
              <a:t>Eğitim, denetim ve karar alma süreçlerinin desteklenmesine yönelik ‘</a:t>
            </a:r>
            <a:r>
              <a:rPr lang="tr-TR" altLang="tr-TR" sz="2000" b="1" dirty="0">
                <a:solidFill>
                  <a:srgbClr val="FF0000"/>
                </a:solidFill>
                <a:latin typeface="Calibri" pitchFamily="34" charset="0"/>
              </a:rPr>
              <a:t>Klinik Tanı ve Tedavi Rehberleri</a:t>
            </a:r>
            <a:r>
              <a:rPr lang="tr-TR" altLang="tr-TR" sz="2000" dirty="0">
                <a:latin typeface="Calibri" pitchFamily="34" charset="0"/>
              </a:rPr>
              <a:t>’</a:t>
            </a:r>
          </a:p>
          <a:p>
            <a:pPr marL="457153" indent="-457153" algn="just" eaLnBrk="1" hangingPunct="1">
              <a:lnSpc>
                <a:spcPct val="150000"/>
              </a:lnSpc>
              <a:buClr>
                <a:schemeClr val="tx2"/>
              </a:buClr>
              <a:buSzPct val="90000"/>
              <a:buFont typeface="Century Schoolbook" pitchFamily="18" charset="0"/>
              <a:buAutoNum type="arabicPeriod"/>
            </a:pPr>
            <a:r>
              <a:rPr lang="tr-TR" altLang="tr-TR" sz="2000" dirty="0">
                <a:latin typeface="Calibri" pitchFamily="34" charset="0"/>
              </a:rPr>
              <a:t>İlk seçenek tedavileri esas alan ‘</a:t>
            </a:r>
            <a:r>
              <a:rPr lang="tr-TR" altLang="tr-TR" sz="2000" b="1" dirty="0">
                <a:solidFill>
                  <a:srgbClr val="FF0000"/>
                </a:solidFill>
                <a:latin typeface="Calibri" pitchFamily="34" charset="0"/>
              </a:rPr>
              <a:t>temel ilaçlar listesi</a:t>
            </a:r>
            <a:r>
              <a:rPr lang="tr-TR" altLang="tr-TR" sz="2000" dirty="0">
                <a:latin typeface="Calibri" pitchFamily="34" charset="0"/>
              </a:rPr>
              <a:t>’ </a:t>
            </a:r>
          </a:p>
          <a:p>
            <a:pPr marL="457153" indent="-457153" algn="just" eaLnBrk="1" hangingPunct="1">
              <a:lnSpc>
                <a:spcPct val="150000"/>
              </a:lnSpc>
              <a:buClr>
                <a:schemeClr val="tx2"/>
              </a:buClr>
              <a:buSzPct val="90000"/>
              <a:buFont typeface="Century Schoolbook" pitchFamily="18" charset="0"/>
              <a:buAutoNum type="arabicPeriod"/>
            </a:pPr>
            <a:r>
              <a:rPr lang="tr-TR" altLang="tr-TR" sz="2000" dirty="0">
                <a:latin typeface="Calibri" pitchFamily="34" charset="0"/>
              </a:rPr>
              <a:t>Bölgelerde ve hastanelerde ‘</a:t>
            </a:r>
            <a:r>
              <a:rPr lang="tr-TR" altLang="tr-TR" sz="2000" b="1" dirty="0">
                <a:solidFill>
                  <a:srgbClr val="FF0000"/>
                </a:solidFill>
                <a:latin typeface="Calibri" pitchFamily="34" charset="0"/>
              </a:rPr>
              <a:t>ilaç ve tedavi kurulları</a:t>
            </a:r>
            <a:r>
              <a:rPr lang="tr-TR" altLang="tr-TR" sz="2000" dirty="0">
                <a:latin typeface="Calibri" pitchFamily="34" charset="0"/>
              </a:rPr>
              <a:t>’</a:t>
            </a:r>
          </a:p>
          <a:p>
            <a:pPr marL="457153" indent="-457153" algn="just" eaLnBrk="1" hangingPunct="1">
              <a:lnSpc>
                <a:spcPct val="150000"/>
              </a:lnSpc>
              <a:buClr>
                <a:schemeClr val="tx2"/>
              </a:buClr>
              <a:buSzPct val="90000"/>
              <a:buFont typeface="Century Schoolbook" pitchFamily="18" charset="0"/>
              <a:buAutoNum type="arabicPeriod"/>
            </a:pPr>
            <a:r>
              <a:rPr lang="tr-TR" altLang="tr-TR" sz="2000" dirty="0">
                <a:latin typeface="Calibri" pitchFamily="34" charset="0"/>
              </a:rPr>
              <a:t>Mezuniyet öncesi müfredat programında  ‘</a:t>
            </a:r>
            <a:r>
              <a:rPr lang="tr-TR" altLang="tr-TR" sz="2000" b="1" dirty="0">
                <a:solidFill>
                  <a:srgbClr val="FF0000"/>
                </a:solidFill>
                <a:latin typeface="Calibri" pitchFamily="34" charset="0"/>
              </a:rPr>
              <a:t>probleme dayalı </a:t>
            </a:r>
            <a:r>
              <a:rPr lang="tr-TR" altLang="tr-TR" sz="2000" b="1" dirty="0" err="1">
                <a:solidFill>
                  <a:srgbClr val="FF0000"/>
                </a:solidFill>
                <a:latin typeface="Calibri" pitchFamily="34" charset="0"/>
              </a:rPr>
              <a:t>farmako</a:t>
            </a:r>
            <a:r>
              <a:rPr lang="tr-TR" altLang="tr-TR" sz="2000" b="1" dirty="0">
                <a:solidFill>
                  <a:srgbClr val="FF0000"/>
                </a:solidFill>
                <a:latin typeface="Calibri" pitchFamily="34" charset="0"/>
              </a:rPr>
              <a:t>-terapi eğitimi</a:t>
            </a:r>
            <a:r>
              <a:rPr lang="tr-TR" altLang="tr-TR" sz="2000" dirty="0">
                <a:latin typeface="Calibri" pitchFamily="34" charset="0"/>
              </a:rPr>
              <a:t>’</a:t>
            </a:r>
            <a:r>
              <a:rPr lang="tr-TR" altLang="tr-TR" sz="2000" b="1" dirty="0">
                <a:solidFill>
                  <a:srgbClr val="FF0000"/>
                </a:solidFill>
                <a:latin typeface="Calibri" pitchFamily="34" charset="0"/>
              </a:rPr>
              <a:t> </a:t>
            </a:r>
            <a:endParaRPr lang="tr-TR" altLang="tr-TR" sz="2000" dirty="0">
              <a:latin typeface="Calibri" pitchFamily="34" charset="0"/>
            </a:endParaRPr>
          </a:p>
          <a:p>
            <a:pPr marL="457153" indent="-457153" algn="just" eaLnBrk="1" hangingPunct="1">
              <a:lnSpc>
                <a:spcPct val="150000"/>
              </a:lnSpc>
              <a:buClr>
                <a:schemeClr val="tx2"/>
              </a:buClr>
              <a:buSzPct val="90000"/>
              <a:buFont typeface="Century Schoolbook" pitchFamily="18" charset="0"/>
              <a:buAutoNum type="arabicPeriod"/>
            </a:pPr>
            <a:r>
              <a:rPr lang="tr-TR" altLang="tr-TR" sz="2000" dirty="0">
                <a:latin typeface="Calibri" pitchFamily="34" charset="0"/>
              </a:rPr>
              <a:t>Hizmet içi ‘</a:t>
            </a:r>
            <a:r>
              <a:rPr lang="tr-TR" altLang="tr-TR" sz="2000" b="1" dirty="0">
                <a:solidFill>
                  <a:srgbClr val="FF0000"/>
                </a:solidFill>
                <a:latin typeface="Calibri" pitchFamily="34" charset="0"/>
              </a:rPr>
              <a:t>sürekli  tıp eğitimleri</a:t>
            </a:r>
            <a:r>
              <a:rPr lang="tr-TR" altLang="tr-TR" sz="2000" dirty="0">
                <a:latin typeface="Calibri" pitchFamily="34" charset="0"/>
              </a:rPr>
              <a:t>’</a:t>
            </a:r>
            <a:r>
              <a:rPr lang="tr-TR" altLang="tr-TR" b="1" dirty="0">
                <a:solidFill>
                  <a:srgbClr val="FF0000"/>
                </a:solidFill>
                <a:latin typeface="Calibri" pitchFamily="34" charset="0"/>
              </a:rPr>
              <a:t> </a:t>
            </a:r>
            <a:endParaRPr lang="tr-TR" altLang="tr-TR" dirty="0">
              <a:latin typeface="Calibri" pitchFamily="34" charset="0"/>
            </a:endParaRPr>
          </a:p>
        </p:txBody>
      </p:sp>
      <p:sp>
        <p:nvSpPr>
          <p:cNvPr id="3" name="4 Metin kutusu"/>
          <p:cNvSpPr txBox="1">
            <a:spLocks noChangeArrowheads="1"/>
          </p:cNvSpPr>
          <p:nvPr/>
        </p:nvSpPr>
        <p:spPr bwMode="auto">
          <a:xfrm>
            <a:off x="5004049" y="6518276"/>
            <a:ext cx="39846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z="1200" dirty="0">
                <a:solidFill>
                  <a:srgbClr val="000000"/>
                </a:solidFill>
                <a:latin typeface="Calibri" pitchFamily="34" charset="0"/>
              </a:rPr>
              <a:t>*WHO </a:t>
            </a:r>
            <a:r>
              <a:rPr lang="tr-TR" altLang="tr-TR" sz="1200" dirty="0" err="1">
                <a:solidFill>
                  <a:srgbClr val="000000"/>
                </a:solidFill>
                <a:latin typeface="Calibri" pitchFamily="34" charset="0"/>
              </a:rPr>
              <a:t>Policy</a:t>
            </a:r>
            <a:r>
              <a:rPr lang="tr-TR" altLang="tr-TR" sz="1200" dirty="0">
                <a:solidFill>
                  <a:srgbClr val="000000"/>
                </a:solidFill>
                <a:latin typeface="Calibri" pitchFamily="34" charset="0"/>
              </a:rPr>
              <a:t> </a:t>
            </a:r>
            <a:r>
              <a:rPr lang="tr-TR" altLang="tr-TR" sz="1200" dirty="0" err="1">
                <a:solidFill>
                  <a:srgbClr val="000000"/>
                </a:solidFill>
                <a:latin typeface="Calibri" pitchFamily="34" charset="0"/>
              </a:rPr>
              <a:t>Perspectives</a:t>
            </a:r>
            <a:r>
              <a:rPr lang="tr-TR" altLang="tr-TR" sz="1200" dirty="0">
                <a:solidFill>
                  <a:srgbClr val="000000"/>
                </a:solidFill>
                <a:latin typeface="Calibri" pitchFamily="34" charset="0"/>
              </a:rPr>
              <a:t> on </a:t>
            </a:r>
            <a:r>
              <a:rPr lang="tr-TR" altLang="tr-TR" sz="1200" dirty="0" err="1">
                <a:solidFill>
                  <a:srgbClr val="000000"/>
                </a:solidFill>
                <a:latin typeface="Calibri" pitchFamily="34" charset="0"/>
              </a:rPr>
              <a:t>Medicines</a:t>
            </a:r>
            <a:r>
              <a:rPr lang="tr-TR" altLang="tr-TR" sz="1200" dirty="0">
                <a:solidFill>
                  <a:srgbClr val="000000"/>
                </a:solidFill>
                <a:latin typeface="Calibri" pitchFamily="34" charset="0"/>
              </a:rPr>
              <a:t>; </a:t>
            </a:r>
            <a:r>
              <a:rPr lang="tr-TR" altLang="tr-TR" sz="1200" dirty="0" err="1">
                <a:solidFill>
                  <a:srgbClr val="000000"/>
                </a:solidFill>
                <a:latin typeface="Calibri" pitchFamily="34" charset="0"/>
              </a:rPr>
              <a:t>September</a:t>
            </a:r>
            <a:r>
              <a:rPr lang="tr-TR" altLang="tr-TR" sz="1200" dirty="0">
                <a:solidFill>
                  <a:srgbClr val="000000"/>
                </a:solidFill>
                <a:latin typeface="Calibri" pitchFamily="34" charset="0"/>
              </a:rPr>
              <a:t> 2002</a:t>
            </a:r>
          </a:p>
        </p:txBody>
      </p:sp>
      <p:sp>
        <p:nvSpPr>
          <p:cNvPr id="4" name="Dikdörtgen 3"/>
          <p:cNvSpPr/>
          <p:nvPr/>
        </p:nvSpPr>
        <p:spPr>
          <a:xfrm>
            <a:off x="1259632" y="340519"/>
            <a:ext cx="7200800" cy="492443"/>
          </a:xfrm>
          <a:prstGeom prst="rect">
            <a:avLst/>
          </a:prstGeom>
          <a:ln>
            <a:noFill/>
          </a:ln>
        </p:spPr>
        <p:style>
          <a:lnRef idx="1">
            <a:schemeClr val="dk1"/>
          </a:lnRef>
          <a:fillRef idx="2">
            <a:schemeClr val="dk1"/>
          </a:fillRef>
          <a:effectRef idx="1">
            <a:schemeClr val="dk1"/>
          </a:effectRef>
          <a:fontRef idx="minor">
            <a:schemeClr val="dk1"/>
          </a:fontRef>
        </p:style>
        <p:txBody>
          <a:bodyPr wrap="square" lIns="91430" tIns="45715" rIns="91430" bIns="45715">
            <a:spAutoFit/>
          </a:bodyPr>
          <a:lstStyle/>
          <a:p>
            <a:pPr algn="ctr"/>
            <a:r>
              <a:rPr lang="tr-TR" altLang="tr-TR" sz="2600" b="1" kern="0" dirty="0">
                <a:solidFill>
                  <a:schemeClr val="tx1"/>
                </a:solidFill>
                <a:latin typeface="Calibri" pitchFamily="34" charset="0"/>
                <a:ea typeface="+mj-ea"/>
                <a:cs typeface="+mj-cs"/>
              </a:rPr>
              <a:t>AKILCI İLAÇ KULLANIMINDA DSÖ ÖNERİLERİ</a:t>
            </a:r>
            <a:endParaRPr lang="tr-TR" kern="0" dirty="0">
              <a:solidFill>
                <a:schemeClr val="tx1"/>
              </a:solidFill>
            </a:endParaRPr>
          </a:p>
        </p:txBody>
      </p:sp>
    </p:spTree>
    <p:extLst>
      <p:ext uri="{BB962C8B-B14F-4D97-AF65-F5344CB8AC3E}">
        <p14:creationId xmlns:p14="http://schemas.microsoft.com/office/powerpoint/2010/main" val="2004316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492896"/>
            <a:ext cx="2314600" cy="3951288"/>
          </a:xfrm>
        </p:spPr>
        <p:txBody>
          <a:bodyPr/>
          <a:lstStyle/>
          <a:p>
            <a:pPr marL="0" indent="0">
              <a:buNone/>
            </a:pPr>
            <a:r>
              <a:rPr lang="tr-TR" dirty="0" err="1" smtClean="0"/>
              <a:t>Folat</a:t>
            </a:r>
            <a:r>
              <a:rPr lang="tr-TR" dirty="0" smtClean="0"/>
              <a:t> Desteği</a:t>
            </a:r>
            <a:endParaRPr lang="tr-TR" dirty="0"/>
          </a:p>
        </p:txBody>
      </p:sp>
      <p:sp>
        <p:nvSpPr>
          <p:cNvPr id="7" name="İçerik Yer Tutucusu 6"/>
          <p:cNvSpPr>
            <a:spLocks noGrp="1"/>
          </p:cNvSpPr>
          <p:nvPr>
            <p:ph sz="quarter" idx="4"/>
          </p:nvPr>
        </p:nvSpPr>
        <p:spPr>
          <a:xfrm>
            <a:off x="3776257" y="2528900"/>
            <a:ext cx="4930176" cy="3204356"/>
          </a:xfrm>
        </p:spPr>
        <p:txBody>
          <a:bodyPr>
            <a:normAutofit fontScale="92500" lnSpcReduction="10000"/>
          </a:bodyPr>
          <a:lstStyle/>
          <a:p>
            <a:pPr algn="just"/>
            <a:r>
              <a:rPr lang="tr-TR" dirty="0" err="1" smtClean="0">
                <a:solidFill>
                  <a:prstClr val="black"/>
                </a:solidFill>
              </a:rPr>
              <a:t>Cochrane</a:t>
            </a:r>
            <a:r>
              <a:rPr lang="tr-TR" dirty="0" smtClean="0">
                <a:solidFill>
                  <a:prstClr val="black"/>
                </a:solidFill>
              </a:rPr>
              <a:t> derlemesi </a:t>
            </a:r>
          </a:p>
          <a:p>
            <a:pPr marL="400008" lvl="1" indent="0" algn="just">
              <a:buNone/>
            </a:pPr>
            <a:r>
              <a:rPr lang="tr-TR" dirty="0">
                <a:solidFill>
                  <a:prstClr val="black"/>
                </a:solidFill>
              </a:rPr>
              <a:t>D</a:t>
            </a:r>
            <a:r>
              <a:rPr lang="tr-TR" dirty="0" smtClean="0">
                <a:solidFill>
                  <a:prstClr val="black"/>
                </a:solidFill>
              </a:rPr>
              <a:t>üşük doz </a:t>
            </a:r>
            <a:r>
              <a:rPr lang="tr-TR" dirty="0" err="1" smtClean="0">
                <a:solidFill>
                  <a:prstClr val="black"/>
                </a:solidFill>
              </a:rPr>
              <a:t>folik</a:t>
            </a:r>
            <a:r>
              <a:rPr lang="tr-TR" dirty="0" smtClean="0">
                <a:solidFill>
                  <a:prstClr val="black"/>
                </a:solidFill>
              </a:rPr>
              <a:t> asit </a:t>
            </a:r>
            <a:r>
              <a:rPr lang="tr-TR" u="sng" dirty="0" smtClean="0">
                <a:solidFill>
                  <a:prstClr val="black"/>
                </a:solidFill>
              </a:rPr>
              <a:t>&lt; </a:t>
            </a:r>
            <a:r>
              <a:rPr lang="tr-TR" dirty="0" smtClean="0">
                <a:solidFill>
                  <a:prstClr val="black"/>
                </a:solidFill>
              </a:rPr>
              <a:t>7 mg/hafta erişkinde </a:t>
            </a:r>
          </a:p>
          <a:p>
            <a:pPr marL="400008" lvl="1" indent="0" algn="just">
              <a:buNone/>
            </a:pPr>
            <a:r>
              <a:rPr lang="tr-TR" dirty="0" smtClean="0">
                <a:solidFill>
                  <a:prstClr val="black"/>
                </a:solidFill>
              </a:rPr>
              <a:t>GİS yan etki % 26</a:t>
            </a:r>
          </a:p>
          <a:p>
            <a:pPr marL="400008" lvl="1" indent="0" algn="just">
              <a:buNone/>
            </a:pPr>
            <a:r>
              <a:rPr lang="tr-TR" dirty="0" err="1" smtClean="0">
                <a:solidFill>
                  <a:prstClr val="black"/>
                </a:solidFill>
              </a:rPr>
              <a:t>Transaminaz</a:t>
            </a:r>
            <a:r>
              <a:rPr lang="tr-TR" dirty="0" smtClean="0">
                <a:solidFill>
                  <a:prstClr val="black"/>
                </a:solidFill>
              </a:rPr>
              <a:t> yükselmesini %77</a:t>
            </a:r>
          </a:p>
          <a:p>
            <a:pPr marL="400008" lvl="1" indent="0" algn="just">
              <a:buNone/>
            </a:pPr>
            <a:r>
              <a:rPr lang="tr-TR" dirty="0" smtClean="0">
                <a:solidFill>
                  <a:prstClr val="black"/>
                </a:solidFill>
              </a:rPr>
              <a:t>MTX kesilmesini %61  oranlarında azaltıyor</a:t>
            </a:r>
          </a:p>
          <a:p>
            <a:pPr marL="400008" lvl="1" indent="0" algn="just">
              <a:buNone/>
            </a:pPr>
            <a:r>
              <a:rPr lang="tr-TR" dirty="0" smtClean="0">
                <a:solidFill>
                  <a:prstClr val="black"/>
                </a:solidFill>
              </a:rPr>
              <a:t>Etkinliği değiştirmiyor</a:t>
            </a:r>
          </a:p>
          <a:p>
            <a:pPr marL="857162" lvl="2" indent="0">
              <a:buNone/>
            </a:pPr>
            <a:endParaRPr lang="tr-TR" dirty="0">
              <a:solidFill>
                <a:prstClr val="black"/>
              </a:solidFill>
            </a:endParaRPr>
          </a:p>
          <a:p>
            <a:pPr marL="400045" indent="-342900"/>
            <a:r>
              <a:rPr lang="tr-TR" dirty="0" err="1" smtClean="0">
                <a:solidFill>
                  <a:prstClr val="black"/>
                </a:solidFill>
              </a:rPr>
              <a:t>Folat</a:t>
            </a:r>
            <a:r>
              <a:rPr lang="tr-TR" dirty="0" smtClean="0">
                <a:solidFill>
                  <a:prstClr val="black"/>
                </a:solidFill>
              </a:rPr>
              <a:t> desteği </a:t>
            </a:r>
            <a:r>
              <a:rPr lang="tr-TR" dirty="0" err="1" smtClean="0">
                <a:solidFill>
                  <a:prstClr val="black"/>
                </a:solidFill>
              </a:rPr>
              <a:t>Psöriasis</a:t>
            </a:r>
            <a:r>
              <a:rPr lang="tr-TR" dirty="0" smtClean="0">
                <a:solidFill>
                  <a:prstClr val="black"/>
                </a:solidFill>
              </a:rPr>
              <a:t> ve </a:t>
            </a:r>
            <a:r>
              <a:rPr lang="tr-TR" dirty="0" err="1">
                <a:solidFill>
                  <a:prstClr val="black"/>
                </a:solidFill>
              </a:rPr>
              <a:t>R</a:t>
            </a:r>
            <a:r>
              <a:rPr lang="tr-TR" dirty="0" err="1" smtClean="0">
                <a:solidFill>
                  <a:prstClr val="black"/>
                </a:solidFill>
              </a:rPr>
              <a:t>omatoid</a:t>
            </a:r>
            <a:r>
              <a:rPr lang="tr-TR" dirty="0" smtClean="0">
                <a:solidFill>
                  <a:prstClr val="black"/>
                </a:solidFill>
              </a:rPr>
              <a:t> </a:t>
            </a:r>
            <a:r>
              <a:rPr lang="tr-TR" dirty="0" err="1">
                <a:solidFill>
                  <a:prstClr val="black"/>
                </a:solidFill>
              </a:rPr>
              <a:t>A</a:t>
            </a:r>
            <a:r>
              <a:rPr lang="tr-TR" dirty="0" err="1" smtClean="0">
                <a:solidFill>
                  <a:prstClr val="black"/>
                </a:solidFill>
              </a:rPr>
              <a:t>rtritte</a:t>
            </a:r>
            <a:r>
              <a:rPr lang="tr-TR" dirty="0" smtClean="0">
                <a:solidFill>
                  <a:prstClr val="black"/>
                </a:solidFill>
              </a:rPr>
              <a:t> </a:t>
            </a:r>
            <a:r>
              <a:rPr lang="tr-TR" dirty="0" smtClean="0">
                <a:solidFill>
                  <a:prstClr val="black"/>
                </a:solidFill>
              </a:rPr>
              <a:t> </a:t>
            </a:r>
            <a:r>
              <a:rPr lang="tr-TR" dirty="0" smtClean="0">
                <a:solidFill>
                  <a:prstClr val="black"/>
                </a:solidFill>
              </a:rPr>
              <a:t>hastalığa negatif etkili ?</a:t>
            </a:r>
          </a:p>
          <a:p>
            <a:pPr lvl="1"/>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7200" y="1681802"/>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
        <p:nvSpPr>
          <p:cNvPr id="2" name="Dikdörtgen 1"/>
          <p:cNvSpPr/>
          <p:nvPr/>
        </p:nvSpPr>
        <p:spPr>
          <a:xfrm>
            <a:off x="6426424" y="6524724"/>
            <a:ext cx="2664296" cy="215444"/>
          </a:xfrm>
          <a:prstGeom prst="rect">
            <a:avLst/>
          </a:prstGeom>
        </p:spPr>
        <p:txBody>
          <a:bodyPr wrap="square">
            <a:spAutoFit/>
          </a:bodyPr>
          <a:lstStyle/>
          <a:p>
            <a:r>
              <a:rPr lang="fi-FI" sz="800" dirty="0">
                <a:solidFill>
                  <a:prstClr val="black"/>
                </a:solidFill>
                <a:latin typeface="Minion-Regular"/>
              </a:rPr>
              <a:t>Cochrane Database Syst. Rev. (5) (</a:t>
            </a:r>
            <a:r>
              <a:rPr lang="fi-FI" sz="800" dirty="0" smtClean="0">
                <a:solidFill>
                  <a:prstClr val="black"/>
                </a:solidFill>
                <a:latin typeface="Minion-Regular"/>
              </a:rPr>
              <a:t>2013)</a:t>
            </a:r>
            <a:r>
              <a:rPr lang="tr-TR" sz="800" dirty="0" smtClean="0">
                <a:solidFill>
                  <a:prstClr val="black"/>
                </a:solidFill>
                <a:latin typeface="Minion-Regular"/>
              </a:rPr>
              <a:t> </a:t>
            </a:r>
            <a:r>
              <a:rPr lang="fi-FI" sz="800" dirty="0" smtClean="0">
                <a:solidFill>
                  <a:prstClr val="black"/>
                </a:solidFill>
                <a:latin typeface="Minion-Regular"/>
              </a:rPr>
              <a:t>CD000951</a:t>
            </a:r>
            <a:endParaRPr lang="tr-TR" sz="800" dirty="0">
              <a:solidFill>
                <a:prstClr val="black"/>
              </a:solidFill>
            </a:endParaRPr>
          </a:p>
        </p:txBody>
      </p:sp>
      <p:sp>
        <p:nvSpPr>
          <p:cNvPr id="3" name="Metin kutusu 2"/>
          <p:cNvSpPr txBox="1"/>
          <p:nvPr/>
        </p:nvSpPr>
        <p:spPr>
          <a:xfrm>
            <a:off x="456481" y="4180438"/>
            <a:ext cx="184731" cy="461665"/>
          </a:xfrm>
          <a:prstGeom prst="rect">
            <a:avLst/>
          </a:prstGeom>
          <a:noFill/>
        </p:spPr>
        <p:txBody>
          <a:bodyPr wrap="none" rtlCol="0">
            <a:spAutoFit/>
          </a:bodyPr>
          <a:lstStyle/>
          <a:p>
            <a:endParaRPr lang="tr-TR" sz="2400" dirty="0">
              <a:solidFill>
                <a:prstClr val="black"/>
              </a:solidFill>
            </a:endParaRPr>
          </a:p>
        </p:txBody>
      </p:sp>
      <p:cxnSp>
        <p:nvCxnSpPr>
          <p:cNvPr id="6" name="Düz Ok Bağlayıcısı 5"/>
          <p:cNvCxnSpPr/>
          <p:nvPr/>
        </p:nvCxnSpPr>
        <p:spPr>
          <a:xfrm>
            <a:off x="1187624" y="2996952"/>
            <a:ext cx="0" cy="576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 name="Metin kutusu 3"/>
          <p:cNvSpPr txBox="1"/>
          <p:nvPr/>
        </p:nvSpPr>
        <p:spPr>
          <a:xfrm>
            <a:off x="456481" y="3681953"/>
            <a:ext cx="1667957" cy="369332"/>
          </a:xfrm>
          <a:prstGeom prst="rect">
            <a:avLst/>
          </a:prstGeom>
          <a:noFill/>
        </p:spPr>
        <p:txBody>
          <a:bodyPr wrap="none" rtlCol="0">
            <a:spAutoFit/>
          </a:bodyPr>
          <a:lstStyle/>
          <a:p>
            <a:r>
              <a:rPr lang="tr-TR" dirty="0" err="1" smtClean="0"/>
              <a:t>Antifolat</a:t>
            </a:r>
            <a:r>
              <a:rPr lang="tr-TR" dirty="0" smtClean="0"/>
              <a:t> bir ilaç</a:t>
            </a:r>
          </a:p>
        </p:txBody>
      </p:sp>
      <p:cxnSp>
        <p:nvCxnSpPr>
          <p:cNvPr id="10" name="Düz Ok Bağlayıcısı 9"/>
          <p:cNvCxnSpPr/>
          <p:nvPr/>
        </p:nvCxnSpPr>
        <p:spPr>
          <a:xfrm>
            <a:off x="1187624" y="4066039"/>
            <a:ext cx="0" cy="576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3" name="Metin kutusu 12"/>
          <p:cNvSpPr txBox="1"/>
          <p:nvPr/>
        </p:nvSpPr>
        <p:spPr>
          <a:xfrm>
            <a:off x="548846" y="4797152"/>
            <a:ext cx="2294962" cy="646331"/>
          </a:xfrm>
          <a:prstGeom prst="rect">
            <a:avLst/>
          </a:prstGeom>
          <a:noFill/>
        </p:spPr>
        <p:txBody>
          <a:bodyPr wrap="square" rtlCol="0">
            <a:spAutoFit/>
          </a:bodyPr>
          <a:lstStyle/>
          <a:p>
            <a:r>
              <a:rPr lang="tr-TR" dirty="0" err="1" smtClean="0"/>
              <a:t>Folat</a:t>
            </a:r>
            <a:r>
              <a:rPr lang="tr-TR" dirty="0" smtClean="0"/>
              <a:t> desteği ilacın </a:t>
            </a:r>
            <a:r>
              <a:rPr lang="tr-TR" dirty="0" err="1" smtClean="0"/>
              <a:t>toksisitesini</a:t>
            </a:r>
            <a:r>
              <a:rPr lang="tr-TR" dirty="0" smtClean="0"/>
              <a:t> azaltır mı?</a:t>
            </a:r>
          </a:p>
        </p:txBody>
      </p:sp>
      <p:sp>
        <p:nvSpPr>
          <p:cNvPr id="9" name="Dikdörtgen 8"/>
          <p:cNvSpPr/>
          <p:nvPr/>
        </p:nvSpPr>
        <p:spPr>
          <a:xfrm>
            <a:off x="6426424" y="6177012"/>
            <a:ext cx="2505216" cy="338554"/>
          </a:xfrm>
          <a:prstGeom prst="rect">
            <a:avLst/>
          </a:prstGeom>
        </p:spPr>
        <p:txBody>
          <a:bodyPr wrap="square">
            <a:spAutoFit/>
          </a:bodyPr>
          <a:lstStyle/>
          <a:p>
            <a:r>
              <a:rPr lang="fr-FR" sz="800" dirty="0" err="1">
                <a:latin typeface="Minion-Regular"/>
              </a:rPr>
              <a:t>Eur</a:t>
            </a:r>
            <a:r>
              <a:rPr lang="fr-FR" sz="800" dirty="0">
                <a:latin typeface="Minion-Regular"/>
              </a:rPr>
              <a:t>. J. Clin. </a:t>
            </a:r>
            <a:r>
              <a:rPr lang="fr-FR" sz="800" dirty="0" err="1">
                <a:latin typeface="Minion-Regular"/>
              </a:rPr>
              <a:t>Pharmacol</a:t>
            </a:r>
            <a:r>
              <a:rPr lang="fr-FR" sz="800" dirty="0">
                <a:latin typeface="Minion-Regular"/>
              </a:rPr>
              <a:t>. 64 (4</a:t>
            </a:r>
            <a:r>
              <a:rPr lang="fr-FR" sz="800" dirty="0" smtClean="0">
                <a:latin typeface="Minion-Regular"/>
              </a:rPr>
              <a:t>)</a:t>
            </a:r>
            <a:r>
              <a:rPr lang="tr-TR" sz="800" dirty="0" smtClean="0">
                <a:latin typeface="Minion-Regular"/>
              </a:rPr>
              <a:t> (</a:t>
            </a:r>
            <a:r>
              <a:rPr lang="tr-TR" sz="800" dirty="0">
                <a:latin typeface="Minion-Regular"/>
              </a:rPr>
              <a:t>2008) 347–355.</a:t>
            </a:r>
          </a:p>
          <a:p>
            <a:r>
              <a:rPr lang="en-US" sz="800" dirty="0" smtClean="0">
                <a:latin typeface="Minion-Regular"/>
              </a:rPr>
              <a:t>Arthritis </a:t>
            </a:r>
            <a:r>
              <a:rPr lang="en-US" sz="800" dirty="0">
                <a:latin typeface="Minion-Regular"/>
              </a:rPr>
              <a:t>Rheum. 52 (10) (2005) 3030–3038.</a:t>
            </a:r>
            <a:endParaRPr lang="tr-TR" sz="800" dirty="0"/>
          </a:p>
        </p:txBody>
      </p:sp>
    </p:spTree>
    <p:extLst>
      <p:ext uri="{BB962C8B-B14F-4D97-AF65-F5344CB8AC3E}">
        <p14:creationId xmlns:p14="http://schemas.microsoft.com/office/powerpoint/2010/main" val="1121546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456481" y="2204794"/>
            <a:ext cx="2314600" cy="3951288"/>
          </a:xfrm>
        </p:spPr>
        <p:txBody>
          <a:bodyPr/>
          <a:lstStyle/>
          <a:p>
            <a:pPr marL="0" indent="0">
              <a:buNone/>
            </a:pPr>
            <a:r>
              <a:rPr lang="tr-TR" dirty="0" err="1" smtClean="0"/>
              <a:t>Folat</a:t>
            </a:r>
            <a:r>
              <a:rPr lang="tr-TR" dirty="0" smtClean="0"/>
              <a:t> Desteği</a:t>
            </a:r>
            <a:endParaRPr lang="tr-TR" dirty="0"/>
          </a:p>
        </p:txBody>
      </p:sp>
      <p:sp>
        <p:nvSpPr>
          <p:cNvPr id="7" name="İçerik Yer Tutucusu 6"/>
          <p:cNvSpPr>
            <a:spLocks noGrp="1"/>
          </p:cNvSpPr>
          <p:nvPr>
            <p:ph sz="quarter" idx="4"/>
          </p:nvPr>
        </p:nvSpPr>
        <p:spPr>
          <a:xfrm>
            <a:off x="3776257" y="2528900"/>
            <a:ext cx="4930176" cy="2412268"/>
          </a:xfrm>
        </p:spPr>
        <p:txBody>
          <a:bodyPr>
            <a:normAutofit/>
          </a:bodyPr>
          <a:lstStyle/>
          <a:p>
            <a:pPr algn="just"/>
            <a:r>
              <a:rPr lang="tr-TR" dirty="0" smtClean="0">
                <a:solidFill>
                  <a:prstClr val="black"/>
                </a:solidFill>
              </a:rPr>
              <a:t>Erişkin ve küçük çaplı çocuk çalışmaları sonuçlarına göre</a:t>
            </a:r>
          </a:p>
          <a:p>
            <a:pPr marL="457153" lvl="1" indent="0" algn="just">
              <a:buNone/>
            </a:pPr>
            <a:r>
              <a:rPr lang="tr-TR" sz="2400" dirty="0" smtClean="0">
                <a:solidFill>
                  <a:prstClr val="black"/>
                </a:solidFill>
              </a:rPr>
              <a:t>1mg/gün </a:t>
            </a:r>
            <a:r>
              <a:rPr lang="tr-TR" sz="2400" dirty="0" err="1" smtClean="0">
                <a:solidFill>
                  <a:prstClr val="black"/>
                </a:solidFill>
              </a:rPr>
              <a:t>folik</a:t>
            </a:r>
            <a:r>
              <a:rPr lang="tr-TR" sz="2400" dirty="0" smtClean="0">
                <a:solidFill>
                  <a:prstClr val="black"/>
                </a:solidFill>
              </a:rPr>
              <a:t> asit ilavesi</a:t>
            </a:r>
          </a:p>
          <a:p>
            <a:pPr marL="1200062" lvl="2" indent="-342900" algn="just"/>
            <a:r>
              <a:rPr lang="tr-TR" sz="2000" dirty="0" smtClean="0">
                <a:solidFill>
                  <a:prstClr val="black"/>
                </a:solidFill>
              </a:rPr>
              <a:t>İlacın etkisini değiştirmiyor</a:t>
            </a:r>
          </a:p>
          <a:p>
            <a:pPr marL="1200062" lvl="2" indent="-342900" algn="just"/>
            <a:r>
              <a:rPr lang="tr-TR" sz="2000" dirty="0" smtClean="0">
                <a:solidFill>
                  <a:prstClr val="black"/>
                </a:solidFill>
              </a:rPr>
              <a:t>GİS ve </a:t>
            </a:r>
            <a:r>
              <a:rPr lang="tr-TR" sz="2000" dirty="0" err="1" smtClean="0">
                <a:solidFill>
                  <a:prstClr val="black"/>
                </a:solidFill>
              </a:rPr>
              <a:t>mukozal</a:t>
            </a:r>
            <a:r>
              <a:rPr lang="tr-TR" sz="2000" dirty="0" smtClean="0">
                <a:solidFill>
                  <a:prstClr val="black"/>
                </a:solidFill>
              </a:rPr>
              <a:t> semptomları azaltıyor</a:t>
            </a:r>
          </a:p>
          <a:p>
            <a:pPr algn="just"/>
            <a:endParaRPr lang="tr-TR" dirty="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3856" y="1700808"/>
            <a:ext cx="304600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a:solidFill>
                  <a:srgbClr val="000000"/>
                </a:solidFill>
              </a:rPr>
              <a:t>Metotreksat</a:t>
            </a:r>
            <a:r>
              <a:rPr lang="tr-TR" sz="2800" b="1" kern="0" dirty="0">
                <a:solidFill>
                  <a:srgbClr val="000000"/>
                </a:solidFill>
              </a:rPr>
              <a:t> (MTX)</a:t>
            </a:r>
          </a:p>
        </p:txBody>
      </p:sp>
      <p:sp>
        <p:nvSpPr>
          <p:cNvPr id="2" name="Dikdörtgen 1"/>
          <p:cNvSpPr/>
          <p:nvPr/>
        </p:nvSpPr>
        <p:spPr>
          <a:xfrm>
            <a:off x="6426424" y="6524724"/>
            <a:ext cx="2664296" cy="215444"/>
          </a:xfrm>
          <a:prstGeom prst="rect">
            <a:avLst/>
          </a:prstGeom>
        </p:spPr>
        <p:txBody>
          <a:bodyPr wrap="square">
            <a:spAutoFit/>
          </a:bodyPr>
          <a:lstStyle/>
          <a:p>
            <a:r>
              <a:rPr lang="fi-FI" sz="800" dirty="0">
                <a:solidFill>
                  <a:prstClr val="black"/>
                </a:solidFill>
                <a:latin typeface="Minion-Regular"/>
              </a:rPr>
              <a:t>Cochrane Database Syst. Rev. (5) (</a:t>
            </a:r>
            <a:r>
              <a:rPr lang="fi-FI" sz="800" dirty="0" smtClean="0">
                <a:solidFill>
                  <a:prstClr val="black"/>
                </a:solidFill>
                <a:latin typeface="Minion-Regular"/>
              </a:rPr>
              <a:t>2013)</a:t>
            </a:r>
            <a:r>
              <a:rPr lang="tr-TR" sz="800" dirty="0" smtClean="0">
                <a:solidFill>
                  <a:prstClr val="black"/>
                </a:solidFill>
                <a:latin typeface="Minion-Regular"/>
              </a:rPr>
              <a:t> </a:t>
            </a:r>
            <a:r>
              <a:rPr lang="fi-FI" sz="800" dirty="0" smtClean="0">
                <a:solidFill>
                  <a:prstClr val="black"/>
                </a:solidFill>
                <a:latin typeface="Minion-Regular"/>
              </a:rPr>
              <a:t>CD000951</a:t>
            </a:r>
            <a:endParaRPr lang="tr-TR" sz="800" dirty="0">
              <a:solidFill>
                <a:prstClr val="black"/>
              </a:solidFill>
            </a:endParaRPr>
          </a:p>
        </p:txBody>
      </p:sp>
      <p:sp>
        <p:nvSpPr>
          <p:cNvPr id="3" name="Metin kutusu 2"/>
          <p:cNvSpPr txBox="1"/>
          <p:nvPr/>
        </p:nvSpPr>
        <p:spPr>
          <a:xfrm>
            <a:off x="456481" y="4180438"/>
            <a:ext cx="184731" cy="461665"/>
          </a:xfrm>
          <a:prstGeom prst="rect">
            <a:avLst/>
          </a:prstGeom>
          <a:noFill/>
        </p:spPr>
        <p:txBody>
          <a:bodyPr wrap="none" rtlCol="0">
            <a:spAutoFit/>
          </a:bodyPr>
          <a:lstStyle/>
          <a:p>
            <a:endParaRPr lang="tr-TR" sz="2400" dirty="0">
              <a:solidFill>
                <a:prstClr val="black"/>
              </a:solidFill>
            </a:endParaRPr>
          </a:p>
        </p:txBody>
      </p:sp>
      <p:cxnSp>
        <p:nvCxnSpPr>
          <p:cNvPr id="6" name="Düz Ok Bağlayıcısı 5"/>
          <p:cNvCxnSpPr/>
          <p:nvPr/>
        </p:nvCxnSpPr>
        <p:spPr>
          <a:xfrm>
            <a:off x="1187624" y="2708920"/>
            <a:ext cx="0" cy="576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 name="Metin kutusu 3"/>
          <p:cNvSpPr txBox="1"/>
          <p:nvPr/>
        </p:nvSpPr>
        <p:spPr>
          <a:xfrm>
            <a:off x="456480" y="3321734"/>
            <a:ext cx="1667957" cy="369332"/>
          </a:xfrm>
          <a:prstGeom prst="rect">
            <a:avLst/>
          </a:prstGeom>
          <a:noFill/>
        </p:spPr>
        <p:txBody>
          <a:bodyPr wrap="none" rtlCol="0">
            <a:spAutoFit/>
          </a:bodyPr>
          <a:lstStyle/>
          <a:p>
            <a:r>
              <a:rPr lang="tr-TR" dirty="0" err="1" smtClean="0">
                <a:solidFill>
                  <a:prstClr val="black"/>
                </a:solidFill>
              </a:rPr>
              <a:t>Antifolat</a:t>
            </a:r>
            <a:r>
              <a:rPr lang="tr-TR" dirty="0" smtClean="0">
                <a:solidFill>
                  <a:prstClr val="black"/>
                </a:solidFill>
              </a:rPr>
              <a:t> bir ilaç</a:t>
            </a:r>
          </a:p>
        </p:txBody>
      </p:sp>
      <p:cxnSp>
        <p:nvCxnSpPr>
          <p:cNvPr id="10" name="Düz Ok Bağlayıcısı 9"/>
          <p:cNvCxnSpPr/>
          <p:nvPr/>
        </p:nvCxnSpPr>
        <p:spPr>
          <a:xfrm>
            <a:off x="1187624" y="3691066"/>
            <a:ext cx="0" cy="576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3" name="Metin kutusu 12"/>
          <p:cNvSpPr txBox="1"/>
          <p:nvPr/>
        </p:nvSpPr>
        <p:spPr>
          <a:xfrm>
            <a:off x="548846" y="4411270"/>
            <a:ext cx="2294962" cy="646331"/>
          </a:xfrm>
          <a:prstGeom prst="rect">
            <a:avLst/>
          </a:prstGeom>
          <a:noFill/>
        </p:spPr>
        <p:txBody>
          <a:bodyPr wrap="square" rtlCol="0">
            <a:spAutoFit/>
          </a:bodyPr>
          <a:lstStyle/>
          <a:p>
            <a:r>
              <a:rPr lang="tr-TR" dirty="0" err="1" smtClean="0">
                <a:solidFill>
                  <a:prstClr val="black"/>
                </a:solidFill>
              </a:rPr>
              <a:t>Folat</a:t>
            </a:r>
            <a:r>
              <a:rPr lang="tr-TR" dirty="0" smtClean="0">
                <a:solidFill>
                  <a:prstClr val="black"/>
                </a:solidFill>
              </a:rPr>
              <a:t> desteği ilacın </a:t>
            </a:r>
            <a:r>
              <a:rPr lang="tr-TR" dirty="0" err="1" smtClean="0">
                <a:solidFill>
                  <a:prstClr val="black"/>
                </a:solidFill>
              </a:rPr>
              <a:t>toksisitesini</a:t>
            </a:r>
            <a:r>
              <a:rPr lang="tr-TR" dirty="0" smtClean="0">
                <a:solidFill>
                  <a:prstClr val="black"/>
                </a:solidFill>
              </a:rPr>
              <a:t> azaltır mı?</a:t>
            </a:r>
          </a:p>
        </p:txBody>
      </p:sp>
      <p:sp>
        <p:nvSpPr>
          <p:cNvPr id="15" name="Metin kutusu 14"/>
          <p:cNvSpPr txBox="1"/>
          <p:nvPr/>
        </p:nvSpPr>
        <p:spPr>
          <a:xfrm>
            <a:off x="548846" y="5698122"/>
            <a:ext cx="813435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dirty="0" smtClean="0"/>
              <a:t>FOLİK ASİT DESTEĞİ EN AZINDAN SEMPTOMATİK HASTALARDA VERİLMELİ</a:t>
            </a:r>
          </a:p>
          <a:p>
            <a:r>
              <a:rPr lang="tr-TR" dirty="0" smtClean="0"/>
              <a:t>YÜKSEK DOZ FOLİNİK ASİT ŞİDDETLİ YAN ETKİLER (APLASTİK ANEMİ) İÇİN SAKLANMALI</a:t>
            </a:r>
            <a:endParaRPr lang="tr-TR" dirty="0"/>
          </a:p>
        </p:txBody>
      </p:sp>
    </p:spTree>
    <p:extLst>
      <p:ext uri="{BB962C8B-B14F-4D97-AF65-F5344CB8AC3E}">
        <p14:creationId xmlns:p14="http://schemas.microsoft.com/office/powerpoint/2010/main" val="1742633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558406" y="2435626"/>
            <a:ext cx="3005482" cy="3951288"/>
          </a:xfrm>
        </p:spPr>
        <p:txBody>
          <a:bodyPr/>
          <a:lstStyle/>
          <a:p>
            <a:pPr marL="0" indent="0">
              <a:buNone/>
            </a:pPr>
            <a:r>
              <a:rPr lang="tr-TR" dirty="0" err="1" smtClean="0"/>
              <a:t>Nötrofil</a:t>
            </a:r>
            <a:r>
              <a:rPr lang="tr-TR" dirty="0" smtClean="0"/>
              <a:t> </a:t>
            </a:r>
            <a:r>
              <a:rPr lang="tr-TR" dirty="0" err="1" smtClean="0"/>
              <a:t>kemotaksisi</a:t>
            </a:r>
            <a:r>
              <a:rPr lang="tr-TR" dirty="0" smtClean="0"/>
              <a:t> Fagositoz</a:t>
            </a:r>
          </a:p>
          <a:p>
            <a:pPr marL="0" indent="0">
              <a:buNone/>
            </a:pPr>
            <a:r>
              <a:rPr lang="tr-TR" dirty="0" smtClean="0"/>
              <a:t>Natural killer hücreleri</a:t>
            </a:r>
          </a:p>
          <a:p>
            <a:pPr marL="0" indent="0">
              <a:buNone/>
            </a:pPr>
            <a:endParaRPr lang="tr-TR" dirty="0"/>
          </a:p>
          <a:p>
            <a:pPr marL="0" indent="0">
              <a:buNone/>
            </a:pPr>
            <a:r>
              <a:rPr lang="tr-TR" dirty="0" err="1" smtClean="0"/>
              <a:t>İnhibisyon</a:t>
            </a:r>
            <a:endParaRPr lang="tr-TR" dirty="0" smtClean="0"/>
          </a:p>
        </p:txBody>
      </p:sp>
      <p:sp>
        <p:nvSpPr>
          <p:cNvPr id="7" name="İçerik Yer Tutucusu 6"/>
          <p:cNvSpPr>
            <a:spLocks noGrp="1"/>
          </p:cNvSpPr>
          <p:nvPr>
            <p:ph sz="quarter" idx="4"/>
          </p:nvPr>
        </p:nvSpPr>
        <p:spPr>
          <a:xfrm>
            <a:off x="3635896" y="2323038"/>
            <a:ext cx="5379760" cy="4176464"/>
          </a:xfrm>
        </p:spPr>
        <p:txBody>
          <a:bodyPr>
            <a:normAutofit fontScale="85000" lnSpcReduction="10000"/>
          </a:bodyPr>
          <a:lstStyle/>
          <a:p>
            <a:pPr algn="just"/>
            <a:r>
              <a:rPr lang="tr-TR" u="sng" dirty="0" smtClean="0">
                <a:solidFill>
                  <a:prstClr val="black"/>
                </a:solidFill>
              </a:rPr>
              <a:t>&lt;</a:t>
            </a:r>
            <a:r>
              <a:rPr lang="tr-TR" dirty="0" smtClean="0">
                <a:solidFill>
                  <a:prstClr val="black"/>
                </a:solidFill>
              </a:rPr>
              <a:t> 6.5 mg/kg/gün   </a:t>
            </a:r>
            <a:r>
              <a:rPr lang="tr-TR" dirty="0" err="1" smtClean="0">
                <a:solidFill>
                  <a:prstClr val="black"/>
                </a:solidFill>
              </a:rPr>
              <a:t>Max</a:t>
            </a:r>
            <a:r>
              <a:rPr lang="tr-TR" dirty="0" smtClean="0">
                <a:solidFill>
                  <a:prstClr val="black"/>
                </a:solidFill>
              </a:rPr>
              <a:t> 400mg/gün</a:t>
            </a:r>
          </a:p>
          <a:p>
            <a:pPr algn="just"/>
            <a:endParaRPr lang="tr-TR" u="sng" dirty="0">
              <a:solidFill>
                <a:prstClr val="black"/>
              </a:solidFill>
            </a:endParaRPr>
          </a:p>
          <a:p>
            <a:pPr algn="just"/>
            <a:r>
              <a:rPr lang="tr-TR" dirty="0" smtClean="0">
                <a:solidFill>
                  <a:prstClr val="black"/>
                </a:solidFill>
              </a:rPr>
              <a:t>SLE, </a:t>
            </a:r>
            <a:r>
              <a:rPr lang="tr-TR" dirty="0" err="1" smtClean="0">
                <a:solidFill>
                  <a:prstClr val="black"/>
                </a:solidFill>
              </a:rPr>
              <a:t>Kutanöz</a:t>
            </a:r>
            <a:r>
              <a:rPr lang="tr-TR" dirty="0" smtClean="0">
                <a:solidFill>
                  <a:prstClr val="black"/>
                </a:solidFill>
              </a:rPr>
              <a:t> LE, </a:t>
            </a:r>
            <a:r>
              <a:rPr lang="tr-TR" dirty="0" err="1" smtClean="0">
                <a:solidFill>
                  <a:prstClr val="black"/>
                </a:solidFill>
              </a:rPr>
              <a:t>Juvenil</a:t>
            </a:r>
            <a:r>
              <a:rPr lang="tr-TR" dirty="0" smtClean="0">
                <a:solidFill>
                  <a:prstClr val="black"/>
                </a:solidFill>
              </a:rPr>
              <a:t> </a:t>
            </a:r>
            <a:r>
              <a:rPr lang="tr-TR" dirty="0" err="1" smtClean="0">
                <a:solidFill>
                  <a:prstClr val="black"/>
                </a:solidFill>
              </a:rPr>
              <a:t>dermatomyozit</a:t>
            </a:r>
            <a:r>
              <a:rPr lang="tr-TR" dirty="0" smtClean="0">
                <a:solidFill>
                  <a:prstClr val="black"/>
                </a:solidFill>
              </a:rPr>
              <a:t>  </a:t>
            </a:r>
          </a:p>
          <a:p>
            <a:pPr algn="just"/>
            <a:r>
              <a:rPr lang="tr-TR" dirty="0" smtClean="0">
                <a:solidFill>
                  <a:prstClr val="black"/>
                </a:solidFill>
              </a:rPr>
              <a:t>Kombine kullanımlarda etkin </a:t>
            </a:r>
          </a:p>
          <a:p>
            <a:pPr marL="400008" lvl="1" indent="0" algn="just">
              <a:buNone/>
            </a:pPr>
            <a:r>
              <a:rPr lang="tr-TR" sz="1600" dirty="0" smtClean="0">
                <a:solidFill>
                  <a:prstClr val="black"/>
                </a:solidFill>
              </a:rPr>
              <a:t>(MTX ve </a:t>
            </a:r>
            <a:r>
              <a:rPr lang="tr-TR" sz="1600" dirty="0" err="1" smtClean="0">
                <a:solidFill>
                  <a:prstClr val="black"/>
                </a:solidFill>
              </a:rPr>
              <a:t>Sulfasalazin</a:t>
            </a:r>
            <a:r>
              <a:rPr lang="tr-TR" sz="1600" dirty="0" smtClean="0">
                <a:solidFill>
                  <a:prstClr val="black"/>
                </a:solidFill>
              </a:rPr>
              <a:t>)</a:t>
            </a:r>
          </a:p>
          <a:p>
            <a:pPr marL="400008" lvl="1" indent="0" algn="just">
              <a:buNone/>
            </a:pPr>
            <a:endParaRPr lang="tr-TR" sz="1600" dirty="0" smtClean="0">
              <a:solidFill>
                <a:prstClr val="black"/>
              </a:solidFill>
            </a:endParaRPr>
          </a:p>
          <a:p>
            <a:pPr algn="just"/>
            <a:r>
              <a:rPr lang="tr-TR" sz="2000" dirty="0" err="1" smtClean="0">
                <a:solidFill>
                  <a:prstClr val="black"/>
                </a:solidFill>
              </a:rPr>
              <a:t>Neonatal</a:t>
            </a:r>
            <a:r>
              <a:rPr lang="tr-TR" sz="2000" dirty="0" smtClean="0">
                <a:solidFill>
                  <a:prstClr val="black"/>
                </a:solidFill>
              </a:rPr>
              <a:t> </a:t>
            </a:r>
            <a:r>
              <a:rPr lang="tr-TR" sz="2000" dirty="0" err="1" smtClean="0">
                <a:solidFill>
                  <a:prstClr val="black"/>
                </a:solidFill>
              </a:rPr>
              <a:t>lupusta</a:t>
            </a:r>
            <a:r>
              <a:rPr lang="tr-TR" sz="2000" dirty="0" smtClean="0">
                <a:solidFill>
                  <a:prstClr val="black"/>
                </a:solidFill>
              </a:rPr>
              <a:t> kalp blok koruyucu</a:t>
            </a:r>
          </a:p>
          <a:p>
            <a:pPr marL="0" indent="0" algn="just">
              <a:buNone/>
            </a:pPr>
            <a:endParaRPr lang="tr-TR" sz="2000" dirty="0" smtClean="0">
              <a:solidFill>
                <a:prstClr val="black"/>
              </a:solidFill>
            </a:endParaRPr>
          </a:p>
          <a:p>
            <a:pPr algn="just"/>
            <a:r>
              <a:rPr lang="tr-TR" dirty="0" err="1" smtClean="0"/>
              <a:t>Retinal</a:t>
            </a:r>
            <a:r>
              <a:rPr lang="tr-TR" dirty="0" smtClean="0"/>
              <a:t> </a:t>
            </a:r>
            <a:r>
              <a:rPr lang="tr-TR" dirty="0" err="1" smtClean="0"/>
              <a:t>toksisite</a:t>
            </a:r>
            <a:r>
              <a:rPr lang="tr-TR" dirty="0" smtClean="0"/>
              <a:t> (</a:t>
            </a:r>
            <a:r>
              <a:rPr lang="tr-TR" dirty="0" err="1" smtClean="0"/>
              <a:t>retinit</a:t>
            </a:r>
            <a:r>
              <a:rPr lang="tr-TR" dirty="0" smtClean="0"/>
              <a:t>, körlük)</a:t>
            </a:r>
          </a:p>
          <a:p>
            <a:pPr algn="just"/>
            <a:r>
              <a:rPr lang="tr-TR" dirty="0" smtClean="0"/>
              <a:t>Güvenli doz aralığında</a:t>
            </a:r>
            <a:r>
              <a:rPr lang="tr-TR" dirty="0"/>
              <a:t> </a:t>
            </a:r>
            <a:r>
              <a:rPr lang="tr-TR" dirty="0" smtClean="0"/>
              <a:t>5 yıl (yılda bir)</a:t>
            </a:r>
          </a:p>
          <a:p>
            <a:pPr lvl="2" algn="just"/>
            <a:r>
              <a:rPr lang="tr-TR" dirty="0" smtClean="0"/>
              <a:t>Görme aktivitesi</a:t>
            </a:r>
          </a:p>
          <a:p>
            <a:pPr lvl="2" algn="just"/>
            <a:r>
              <a:rPr lang="tr-TR" dirty="0" smtClean="0"/>
              <a:t>Renkli görme</a:t>
            </a:r>
          </a:p>
          <a:p>
            <a:pPr lvl="2" algn="just"/>
            <a:r>
              <a:rPr lang="tr-TR" dirty="0" smtClean="0"/>
              <a:t>Görme alanı</a:t>
            </a:r>
          </a:p>
          <a:p>
            <a:pPr algn="just"/>
            <a:r>
              <a:rPr lang="tr-TR" dirty="0" smtClean="0"/>
              <a:t>Ciltte </a:t>
            </a:r>
            <a:r>
              <a:rPr lang="tr-TR" dirty="0" err="1" smtClean="0"/>
              <a:t>hiperpigmentasyon</a:t>
            </a:r>
            <a:endParaRPr lang="tr-TR" dirty="0" smtClean="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3856" y="1700808"/>
            <a:ext cx="2643652"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smtClean="0">
                <a:solidFill>
                  <a:srgbClr val="000000"/>
                </a:solidFill>
              </a:rPr>
              <a:t>Hidroksiklorokin</a:t>
            </a:r>
            <a:endParaRPr lang="tr-TR" sz="2800" b="1" kern="0" dirty="0">
              <a:solidFill>
                <a:srgbClr val="000000"/>
              </a:solidFill>
            </a:endParaRPr>
          </a:p>
        </p:txBody>
      </p:sp>
      <p:sp>
        <p:nvSpPr>
          <p:cNvPr id="3" name="Metin kutusu 2"/>
          <p:cNvSpPr txBox="1"/>
          <p:nvPr/>
        </p:nvSpPr>
        <p:spPr>
          <a:xfrm>
            <a:off x="456481" y="4180438"/>
            <a:ext cx="184731" cy="461665"/>
          </a:xfrm>
          <a:prstGeom prst="rect">
            <a:avLst/>
          </a:prstGeom>
          <a:noFill/>
        </p:spPr>
        <p:txBody>
          <a:bodyPr wrap="none" rtlCol="0">
            <a:spAutoFit/>
          </a:bodyPr>
          <a:lstStyle/>
          <a:p>
            <a:endParaRPr lang="tr-TR" sz="2400" dirty="0">
              <a:solidFill>
                <a:prstClr val="black"/>
              </a:solidFill>
            </a:endParaRPr>
          </a:p>
        </p:txBody>
      </p:sp>
      <p:cxnSp>
        <p:nvCxnSpPr>
          <p:cNvPr id="9" name="Düz Ok Bağlayıcısı 8"/>
          <p:cNvCxnSpPr/>
          <p:nvPr/>
        </p:nvCxnSpPr>
        <p:spPr>
          <a:xfrm>
            <a:off x="1403648" y="3717032"/>
            <a:ext cx="0" cy="4634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32407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558406" y="2435626"/>
            <a:ext cx="3005482" cy="993374"/>
          </a:xfrm>
        </p:spPr>
        <p:txBody>
          <a:bodyPr>
            <a:normAutofit/>
          </a:bodyPr>
          <a:lstStyle/>
          <a:p>
            <a:pPr marL="0" indent="0">
              <a:buNone/>
            </a:pPr>
            <a:r>
              <a:rPr lang="tr-TR" sz="1800" dirty="0" smtClean="0"/>
              <a:t>5 </a:t>
            </a:r>
            <a:r>
              <a:rPr lang="tr-TR" sz="1800" dirty="0" err="1" smtClean="0"/>
              <a:t>Aminosalisilik</a:t>
            </a:r>
            <a:r>
              <a:rPr lang="tr-TR" sz="1800" dirty="0" smtClean="0"/>
              <a:t> asit analoğu</a:t>
            </a:r>
          </a:p>
          <a:p>
            <a:pPr marL="0" indent="0">
              <a:buNone/>
            </a:pPr>
            <a:r>
              <a:rPr lang="tr-TR" sz="1800" dirty="0" err="1" smtClean="0"/>
              <a:t>Sulfapiridine</a:t>
            </a:r>
            <a:r>
              <a:rPr lang="tr-TR" sz="1800" dirty="0" smtClean="0"/>
              <a:t> bağlı </a:t>
            </a:r>
            <a:r>
              <a:rPr lang="tr-TR" sz="1800" dirty="0" err="1" smtClean="0"/>
              <a:t>Azo</a:t>
            </a:r>
            <a:r>
              <a:rPr lang="tr-TR" sz="1800" dirty="0" smtClean="0"/>
              <a:t> bileşiği</a:t>
            </a:r>
          </a:p>
        </p:txBody>
      </p:sp>
      <p:sp>
        <p:nvSpPr>
          <p:cNvPr id="7" name="İçerik Yer Tutucusu 6"/>
          <p:cNvSpPr>
            <a:spLocks noGrp="1"/>
          </p:cNvSpPr>
          <p:nvPr>
            <p:ph sz="quarter" idx="4"/>
          </p:nvPr>
        </p:nvSpPr>
        <p:spPr>
          <a:xfrm>
            <a:off x="4569840" y="2313910"/>
            <a:ext cx="3674568" cy="3059306"/>
          </a:xfrm>
        </p:spPr>
        <p:txBody>
          <a:bodyPr>
            <a:normAutofit/>
          </a:bodyPr>
          <a:lstStyle/>
          <a:p>
            <a:pPr algn="just"/>
            <a:r>
              <a:rPr lang="tr-TR" u="sng" dirty="0" err="1" smtClean="0">
                <a:solidFill>
                  <a:prstClr val="black"/>
                </a:solidFill>
              </a:rPr>
              <a:t>Oligoartrit</a:t>
            </a:r>
            <a:endParaRPr lang="tr-TR" u="sng" dirty="0" smtClean="0">
              <a:solidFill>
                <a:prstClr val="black"/>
              </a:solidFill>
            </a:endParaRPr>
          </a:p>
          <a:p>
            <a:pPr algn="just"/>
            <a:r>
              <a:rPr lang="tr-TR" u="sng" dirty="0" err="1" smtClean="0">
                <a:solidFill>
                  <a:prstClr val="black"/>
                </a:solidFill>
              </a:rPr>
              <a:t>Psoriatik</a:t>
            </a:r>
            <a:r>
              <a:rPr lang="tr-TR" u="sng" dirty="0" smtClean="0">
                <a:solidFill>
                  <a:prstClr val="black"/>
                </a:solidFill>
              </a:rPr>
              <a:t> </a:t>
            </a:r>
            <a:r>
              <a:rPr lang="tr-TR" u="sng" dirty="0" err="1" smtClean="0">
                <a:solidFill>
                  <a:prstClr val="black"/>
                </a:solidFill>
              </a:rPr>
              <a:t>artrit</a:t>
            </a:r>
            <a:endParaRPr lang="tr-TR" u="sng" dirty="0" smtClean="0">
              <a:solidFill>
                <a:prstClr val="black"/>
              </a:solidFill>
            </a:endParaRPr>
          </a:p>
          <a:p>
            <a:pPr algn="just"/>
            <a:r>
              <a:rPr lang="tr-TR" u="sng" dirty="0" smtClean="0">
                <a:solidFill>
                  <a:prstClr val="black"/>
                </a:solidFill>
              </a:rPr>
              <a:t>Reaktif </a:t>
            </a:r>
            <a:r>
              <a:rPr lang="tr-TR" u="sng" dirty="0" err="1" smtClean="0">
                <a:solidFill>
                  <a:prstClr val="black"/>
                </a:solidFill>
              </a:rPr>
              <a:t>artrit</a:t>
            </a:r>
            <a:endParaRPr lang="tr-TR" u="sng" dirty="0" smtClean="0">
              <a:solidFill>
                <a:prstClr val="black"/>
              </a:solidFill>
            </a:endParaRPr>
          </a:p>
          <a:p>
            <a:pPr algn="just"/>
            <a:r>
              <a:rPr lang="tr-TR" u="sng" dirty="0" err="1" smtClean="0">
                <a:solidFill>
                  <a:prstClr val="black"/>
                </a:solidFill>
              </a:rPr>
              <a:t>Entezit</a:t>
            </a:r>
            <a:r>
              <a:rPr lang="tr-TR" u="sng" dirty="0" smtClean="0">
                <a:solidFill>
                  <a:prstClr val="black"/>
                </a:solidFill>
              </a:rPr>
              <a:t> ilişkili </a:t>
            </a:r>
            <a:r>
              <a:rPr lang="tr-TR" u="sng" dirty="0" err="1" smtClean="0">
                <a:solidFill>
                  <a:prstClr val="black"/>
                </a:solidFill>
              </a:rPr>
              <a:t>artrit</a:t>
            </a:r>
            <a:endParaRPr lang="tr-TR" u="sng" dirty="0">
              <a:solidFill>
                <a:prstClr val="black"/>
              </a:solidFill>
            </a:endParaRPr>
          </a:p>
          <a:p>
            <a:pPr algn="just"/>
            <a:r>
              <a:rPr lang="tr-TR" dirty="0" smtClean="0">
                <a:solidFill>
                  <a:prstClr val="black"/>
                </a:solidFill>
              </a:rPr>
              <a:t>Sistemik </a:t>
            </a:r>
            <a:r>
              <a:rPr lang="tr-TR" dirty="0">
                <a:solidFill>
                  <a:prstClr val="black"/>
                </a:solidFill>
              </a:rPr>
              <a:t>JIA </a:t>
            </a:r>
            <a:r>
              <a:rPr lang="tr-TR" dirty="0" err="1" smtClean="0">
                <a:solidFill>
                  <a:prstClr val="black"/>
                </a:solidFill>
              </a:rPr>
              <a:t>kontrendike</a:t>
            </a:r>
            <a:endParaRPr lang="tr-TR" dirty="0" smtClean="0">
              <a:solidFill>
                <a:prstClr val="black"/>
              </a:solidFill>
            </a:endParaRPr>
          </a:p>
          <a:p>
            <a:pPr marL="400008" lvl="1" indent="0" algn="just">
              <a:buNone/>
            </a:pPr>
            <a:r>
              <a:rPr lang="tr-TR" dirty="0">
                <a:solidFill>
                  <a:prstClr val="black"/>
                </a:solidFill>
              </a:rPr>
              <a:t>(</a:t>
            </a:r>
            <a:r>
              <a:rPr lang="tr-TR" dirty="0" err="1" smtClean="0">
                <a:solidFill>
                  <a:prstClr val="black"/>
                </a:solidFill>
              </a:rPr>
              <a:t>toksisteyi</a:t>
            </a:r>
            <a:r>
              <a:rPr lang="tr-TR" dirty="0" smtClean="0">
                <a:solidFill>
                  <a:prstClr val="black"/>
                </a:solidFill>
              </a:rPr>
              <a:t> artırıyor)</a:t>
            </a:r>
            <a:endParaRPr lang="tr-TR" dirty="0" smtClean="0"/>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3856" y="1700808"/>
            <a:ext cx="1951155"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b="1" kern="0" dirty="0" err="1" smtClean="0">
                <a:solidFill>
                  <a:srgbClr val="000000"/>
                </a:solidFill>
              </a:rPr>
              <a:t>Sulfosalazin</a:t>
            </a:r>
            <a:endParaRPr lang="tr-TR" sz="2800" b="1" kern="0" dirty="0">
              <a:solidFill>
                <a:srgbClr val="000000"/>
              </a:solidFill>
            </a:endParaRPr>
          </a:p>
        </p:txBody>
      </p:sp>
      <p:sp>
        <p:nvSpPr>
          <p:cNvPr id="3" name="Metin kutusu 2"/>
          <p:cNvSpPr txBox="1"/>
          <p:nvPr/>
        </p:nvSpPr>
        <p:spPr>
          <a:xfrm>
            <a:off x="456481" y="4180438"/>
            <a:ext cx="184731" cy="461665"/>
          </a:xfrm>
          <a:prstGeom prst="rect">
            <a:avLst/>
          </a:prstGeom>
          <a:noFill/>
        </p:spPr>
        <p:txBody>
          <a:bodyPr wrap="none" rtlCol="0">
            <a:spAutoFit/>
          </a:bodyPr>
          <a:lstStyle/>
          <a:p>
            <a:endParaRPr lang="tr-TR" sz="2400" dirty="0">
              <a:solidFill>
                <a:prstClr val="black"/>
              </a:solidFill>
            </a:endParaRPr>
          </a:p>
        </p:txBody>
      </p:sp>
      <p:sp>
        <p:nvSpPr>
          <p:cNvPr id="8" name="İçerik Yer Tutucusu 4"/>
          <p:cNvSpPr txBox="1">
            <a:spLocks/>
          </p:cNvSpPr>
          <p:nvPr/>
        </p:nvSpPr>
        <p:spPr>
          <a:xfrm>
            <a:off x="641212" y="3648728"/>
            <a:ext cx="3354724" cy="2660592"/>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tr-TR" sz="1800" dirty="0" smtClean="0"/>
              <a:t>30-50 mg/kg/gün 2-3 doz</a:t>
            </a:r>
          </a:p>
          <a:p>
            <a:pPr marL="0" indent="0">
              <a:buFont typeface="Arial" panose="020B0604020202020204" pitchFamily="34" charset="0"/>
              <a:buNone/>
            </a:pPr>
            <a:r>
              <a:rPr lang="tr-TR" sz="1800" dirty="0" smtClean="0"/>
              <a:t>Yiyeceklerle (sütle)</a:t>
            </a:r>
          </a:p>
          <a:p>
            <a:pPr marL="0" indent="0">
              <a:buFont typeface="Arial" panose="020B0604020202020204" pitchFamily="34" charset="0"/>
              <a:buNone/>
            </a:pPr>
            <a:r>
              <a:rPr lang="tr-TR" sz="1800" dirty="0" smtClean="0"/>
              <a:t>Düşük doz başlanıp (10-15 mg/kg/g) haftalık artırıp 4 haftada normal doza ulaşım</a:t>
            </a:r>
          </a:p>
          <a:p>
            <a:pPr marL="0" indent="0">
              <a:buFont typeface="Arial" panose="020B0604020202020204" pitchFamily="34" charset="0"/>
              <a:buNone/>
            </a:pPr>
            <a:r>
              <a:rPr lang="tr-TR" sz="1800" dirty="0" smtClean="0"/>
              <a:t>Yeterli klinik yanıt için 4-8 hafta</a:t>
            </a:r>
          </a:p>
        </p:txBody>
      </p:sp>
      <p:sp>
        <p:nvSpPr>
          <p:cNvPr id="2" name="Metin kutusu 1"/>
          <p:cNvSpPr txBox="1"/>
          <p:nvPr/>
        </p:nvSpPr>
        <p:spPr>
          <a:xfrm>
            <a:off x="1977553" y="5813146"/>
            <a:ext cx="5184576" cy="646331"/>
          </a:xfrm>
          <a:prstGeom prst="rect">
            <a:avLst/>
          </a:prstGeom>
          <a:noFill/>
        </p:spPr>
        <p:txBody>
          <a:bodyPr wrap="square" rtlCol="0">
            <a:spAutoFit/>
          </a:bodyPr>
          <a:lstStyle/>
          <a:p>
            <a:r>
              <a:rPr lang="tr-TR" dirty="0" err="1" smtClean="0"/>
              <a:t>Hipersensitivite</a:t>
            </a:r>
            <a:r>
              <a:rPr lang="tr-TR" dirty="0" smtClean="0"/>
              <a:t>, Stevens Johnson sendromu, Salisilat duyarlığı, </a:t>
            </a:r>
            <a:r>
              <a:rPr lang="tr-TR" dirty="0" err="1" smtClean="0"/>
              <a:t>hepatik</a:t>
            </a:r>
            <a:r>
              <a:rPr lang="tr-TR" dirty="0" smtClean="0"/>
              <a:t> ve </a:t>
            </a:r>
            <a:r>
              <a:rPr lang="tr-TR" dirty="0" err="1" smtClean="0"/>
              <a:t>renal</a:t>
            </a:r>
            <a:r>
              <a:rPr lang="tr-TR" dirty="0" smtClean="0"/>
              <a:t> fonksiyonlarda bozulma</a:t>
            </a:r>
            <a:endParaRPr lang="tr-TR" dirty="0"/>
          </a:p>
        </p:txBody>
      </p:sp>
    </p:spTree>
    <p:extLst>
      <p:ext uri="{BB962C8B-B14F-4D97-AF65-F5344CB8AC3E}">
        <p14:creationId xmlns:p14="http://schemas.microsoft.com/office/powerpoint/2010/main" val="2254925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16416" y="2348880"/>
            <a:ext cx="4011435" cy="1299848"/>
          </a:xfrm>
        </p:spPr>
        <p:txBody>
          <a:bodyPr>
            <a:normAutofit/>
          </a:bodyPr>
          <a:lstStyle/>
          <a:p>
            <a:pPr marL="0" indent="0">
              <a:buNone/>
            </a:pPr>
            <a:r>
              <a:rPr lang="tr-TR" sz="1800" dirty="0" err="1" smtClean="0"/>
              <a:t>Dihidroorotat</a:t>
            </a:r>
            <a:r>
              <a:rPr lang="tr-TR" sz="1800" dirty="0" smtClean="0"/>
              <a:t> </a:t>
            </a:r>
            <a:r>
              <a:rPr lang="tr-TR" sz="1800" dirty="0" err="1" smtClean="0"/>
              <a:t>dehidrogenaz</a:t>
            </a:r>
            <a:r>
              <a:rPr lang="tr-TR" sz="1800" dirty="0" smtClean="0"/>
              <a:t> </a:t>
            </a:r>
            <a:r>
              <a:rPr lang="tr-TR" sz="1800" dirty="0" err="1" smtClean="0"/>
              <a:t>inhibisyonu</a:t>
            </a:r>
            <a:endParaRPr lang="tr-TR" sz="1800" dirty="0" smtClean="0"/>
          </a:p>
          <a:p>
            <a:pPr marL="0" indent="0">
              <a:buNone/>
            </a:pPr>
            <a:r>
              <a:rPr lang="tr-TR" sz="1800" dirty="0" smtClean="0"/>
              <a:t>De </a:t>
            </a:r>
            <a:r>
              <a:rPr lang="tr-TR" sz="1800" dirty="0" err="1" smtClean="0"/>
              <a:t>novo</a:t>
            </a:r>
            <a:r>
              <a:rPr lang="tr-TR" sz="1800" dirty="0" smtClean="0"/>
              <a:t> </a:t>
            </a:r>
            <a:r>
              <a:rPr lang="tr-TR" sz="1800" dirty="0" err="1" smtClean="0"/>
              <a:t>Pirimidin</a:t>
            </a:r>
            <a:r>
              <a:rPr lang="tr-TR" sz="1800" dirty="0" smtClean="0"/>
              <a:t> sentez </a:t>
            </a:r>
            <a:r>
              <a:rPr lang="tr-TR" sz="1800" dirty="0" err="1" smtClean="0"/>
              <a:t>inhibisyonu</a:t>
            </a:r>
            <a:endParaRPr lang="tr-TR" sz="1800" dirty="0" smtClean="0"/>
          </a:p>
          <a:p>
            <a:pPr marL="0" indent="0">
              <a:buNone/>
            </a:pPr>
            <a:r>
              <a:rPr lang="tr-TR" sz="1800" dirty="0" smtClean="0"/>
              <a:t>T hücre </a:t>
            </a:r>
            <a:r>
              <a:rPr lang="tr-TR" sz="1800" dirty="0" err="1" smtClean="0"/>
              <a:t>proliferasyonu</a:t>
            </a:r>
            <a:r>
              <a:rPr lang="tr-TR" sz="1800" dirty="0" smtClean="0"/>
              <a:t> engellenmesi</a:t>
            </a:r>
            <a:endParaRPr lang="tr-TR" sz="1800" dirty="0"/>
          </a:p>
          <a:p>
            <a:pPr marL="0" indent="0">
              <a:buNone/>
            </a:pPr>
            <a:endParaRPr lang="tr-TR" sz="1800" dirty="0" smtClean="0"/>
          </a:p>
        </p:txBody>
      </p:sp>
      <p:sp>
        <p:nvSpPr>
          <p:cNvPr id="7" name="İçerik Yer Tutucusu 6"/>
          <p:cNvSpPr>
            <a:spLocks noGrp="1"/>
          </p:cNvSpPr>
          <p:nvPr>
            <p:ph sz="quarter" idx="4"/>
          </p:nvPr>
        </p:nvSpPr>
        <p:spPr>
          <a:xfrm>
            <a:off x="4541632" y="1899542"/>
            <a:ext cx="4422855" cy="4121746"/>
          </a:xfrm>
        </p:spPr>
        <p:txBody>
          <a:bodyPr>
            <a:normAutofit/>
          </a:bodyPr>
          <a:lstStyle/>
          <a:p>
            <a:pPr algn="just"/>
            <a:r>
              <a:rPr lang="tr-TR" dirty="0" err="1">
                <a:solidFill>
                  <a:prstClr val="black"/>
                </a:solidFill>
              </a:rPr>
              <a:t>Poliartiküler</a:t>
            </a:r>
            <a:r>
              <a:rPr lang="tr-TR" dirty="0">
                <a:solidFill>
                  <a:prstClr val="black"/>
                </a:solidFill>
              </a:rPr>
              <a:t> </a:t>
            </a:r>
            <a:r>
              <a:rPr lang="tr-TR" dirty="0" err="1">
                <a:solidFill>
                  <a:prstClr val="black"/>
                </a:solidFill>
              </a:rPr>
              <a:t>JIA’da</a:t>
            </a:r>
            <a:r>
              <a:rPr lang="tr-TR" dirty="0">
                <a:solidFill>
                  <a:prstClr val="black"/>
                </a:solidFill>
              </a:rPr>
              <a:t> MTX kadar etkili</a:t>
            </a:r>
          </a:p>
          <a:p>
            <a:pPr algn="just"/>
            <a:r>
              <a:rPr lang="tr-TR" dirty="0">
                <a:solidFill>
                  <a:prstClr val="black"/>
                </a:solidFill>
              </a:rPr>
              <a:t>MTX kullanılamıyor ise tercih </a:t>
            </a:r>
            <a:r>
              <a:rPr lang="tr-TR" dirty="0" smtClean="0">
                <a:solidFill>
                  <a:prstClr val="black"/>
                </a:solidFill>
              </a:rPr>
              <a:t>Erişkinde </a:t>
            </a:r>
            <a:r>
              <a:rPr lang="tr-TR" dirty="0">
                <a:solidFill>
                  <a:prstClr val="black"/>
                </a:solidFill>
              </a:rPr>
              <a:t>yükleme dozu ile </a:t>
            </a:r>
            <a:r>
              <a:rPr lang="tr-TR" dirty="0" smtClean="0">
                <a:solidFill>
                  <a:prstClr val="black"/>
                </a:solidFill>
              </a:rPr>
              <a:t>Çocukta </a:t>
            </a:r>
            <a:r>
              <a:rPr lang="tr-TR" dirty="0">
                <a:solidFill>
                  <a:prstClr val="black"/>
                </a:solidFill>
              </a:rPr>
              <a:t>bu kullanım şekli tam net değil </a:t>
            </a:r>
            <a:endParaRPr lang="tr-TR" dirty="0" smtClean="0">
              <a:solidFill>
                <a:prstClr val="black"/>
              </a:solidFill>
            </a:endParaRPr>
          </a:p>
          <a:p>
            <a:pPr algn="just"/>
            <a:r>
              <a:rPr lang="tr-TR" dirty="0" smtClean="0">
                <a:solidFill>
                  <a:prstClr val="black"/>
                </a:solidFill>
              </a:rPr>
              <a:t>Etkinlik 6-12 </a:t>
            </a:r>
            <a:r>
              <a:rPr lang="tr-TR" dirty="0" err="1" smtClean="0">
                <a:solidFill>
                  <a:prstClr val="black"/>
                </a:solidFill>
              </a:rPr>
              <a:t>hf</a:t>
            </a:r>
            <a:r>
              <a:rPr lang="tr-TR" dirty="0" smtClean="0">
                <a:solidFill>
                  <a:prstClr val="black"/>
                </a:solidFill>
              </a:rPr>
              <a:t> görülür</a:t>
            </a:r>
          </a:p>
          <a:p>
            <a:pPr algn="just"/>
            <a:r>
              <a:rPr lang="tr-TR" dirty="0" err="1" smtClean="0">
                <a:solidFill>
                  <a:prstClr val="black"/>
                </a:solidFill>
              </a:rPr>
              <a:t>Hemogram</a:t>
            </a:r>
            <a:r>
              <a:rPr lang="tr-TR" dirty="0" smtClean="0">
                <a:solidFill>
                  <a:prstClr val="black"/>
                </a:solidFill>
              </a:rPr>
              <a:t>, </a:t>
            </a:r>
            <a:r>
              <a:rPr lang="tr-TR" dirty="0" err="1" smtClean="0">
                <a:solidFill>
                  <a:prstClr val="black"/>
                </a:solidFill>
              </a:rPr>
              <a:t>Transaminazlar</a:t>
            </a:r>
            <a:r>
              <a:rPr lang="tr-TR" dirty="0" smtClean="0">
                <a:solidFill>
                  <a:prstClr val="black"/>
                </a:solidFill>
              </a:rPr>
              <a:t> 1-3 ayda bir</a:t>
            </a:r>
          </a:p>
          <a:p>
            <a:pPr algn="just"/>
            <a:endParaRPr lang="tr-TR" u="sng" dirty="0">
              <a:solidFill>
                <a:prstClr val="black"/>
              </a:solidFill>
            </a:endParaRPr>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3856" y="1700808"/>
            <a:ext cx="1869402"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kern="0" dirty="0" err="1" smtClean="0">
                <a:solidFill>
                  <a:srgbClr val="000000"/>
                </a:solidFill>
              </a:rPr>
              <a:t>Leflunomid</a:t>
            </a:r>
            <a:endParaRPr lang="tr-TR" sz="2800" b="1" kern="0" dirty="0">
              <a:solidFill>
                <a:srgbClr val="000000"/>
              </a:solidFill>
            </a:endParaRPr>
          </a:p>
        </p:txBody>
      </p:sp>
      <p:sp>
        <p:nvSpPr>
          <p:cNvPr id="3" name="Metin kutusu 2"/>
          <p:cNvSpPr txBox="1"/>
          <p:nvPr/>
        </p:nvSpPr>
        <p:spPr>
          <a:xfrm>
            <a:off x="456481" y="4180438"/>
            <a:ext cx="184731" cy="461665"/>
          </a:xfrm>
          <a:prstGeom prst="rect">
            <a:avLst/>
          </a:prstGeom>
          <a:noFill/>
        </p:spPr>
        <p:txBody>
          <a:bodyPr wrap="none" rtlCol="0">
            <a:spAutoFit/>
          </a:bodyPr>
          <a:lstStyle/>
          <a:p>
            <a:endParaRPr lang="tr-TR" sz="2400" dirty="0">
              <a:solidFill>
                <a:prstClr val="black"/>
              </a:solidFill>
            </a:endParaRPr>
          </a:p>
        </p:txBody>
      </p:sp>
      <p:sp>
        <p:nvSpPr>
          <p:cNvPr id="8" name="İçerik Yer Tutucusu 4"/>
          <p:cNvSpPr txBox="1">
            <a:spLocks/>
          </p:cNvSpPr>
          <p:nvPr/>
        </p:nvSpPr>
        <p:spPr>
          <a:xfrm>
            <a:off x="641212" y="3648728"/>
            <a:ext cx="3354724" cy="2660592"/>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tr-TR" sz="1800" dirty="0" smtClean="0">
              <a:solidFill>
                <a:prstClr val="black"/>
              </a:solidFill>
            </a:endParaRPr>
          </a:p>
        </p:txBody>
      </p:sp>
      <p:sp>
        <p:nvSpPr>
          <p:cNvPr id="9" name="İçerik Yer Tutucusu 4"/>
          <p:cNvSpPr txBox="1">
            <a:spLocks/>
          </p:cNvSpPr>
          <p:nvPr/>
        </p:nvSpPr>
        <p:spPr>
          <a:xfrm>
            <a:off x="0" y="4411270"/>
            <a:ext cx="4011435" cy="2042066"/>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tr-TR" sz="1800" dirty="0" smtClean="0"/>
              <a:t>&lt;20 kg: 100 mg tek gün yükleme, gün aşırı 10 mg idame</a:t>
            </a:r>
          </a:p>
          <a:p>
            <a:pPr marL="0" lvl="0" indent="0">
              <a:spcBef>
                <a:spcPts val="0"/>
              </a:spcBef>
              <a:buNone/>
            </a:pPr>
            <a:r>
              <a:rPr lang="tr-TR" sz="1800" dirty="0" smtClean="0"/>
              <a:t>20-40 kg: </a:t>
            </a:r>
            <a:r>
              <a:rPr lang="tr-TR" sz="1800" dirty="0">
                <a:solidFill>
                  <a:prstClr val="black"/>
                </a:solidFill>
              </a:rPr>
              <a:t>100 mg 2</a:t>
            </a:r>
            <a:r>
              <a:rPr lang="tr-TR" sz="1800" dirty="0" smtClean="0">
                <a:solidFill>
                  <a:prstClr val="black"/>
                </a:solidFill>
              </a:rPr>
              <a:t> </a:t>
            </a:r>
            <a:r>
              <a:rPr lang="tr-TR" sz="1800" dirty="0">
                <a:solidFill>
                  <a:prstClr val="black"/>
                </a:solidFill>
              </a:rPr>
              <a:t>gün yükleme, </a:t>
            </a:r>
            <a:r>
              <a:rPr lang="tr-TR" sz="1800" dirty="0" smtClean="0">
                <a:solidFill>
                  <a:prstClr val="black"/>
                </a:solidFill>
              </a:rPr>
              <a:t>günde 10 </a:t>
            </a:r>
            <a:r>
              <a:rPr lang="tr-TR" sz="1800" dirty="0">
                <a:solidFill>
                  <a:prstClr val="black"/>
                </a:solidFill>
              </a:rPr>
              <a:t>mg </a:t>
            </a:r>
            <a:r>
              <a:rPr lang="tr-TR" sz="1800" dirty="0" smtClean="0">
                <a:solidFill>
                  <a:prstClr val="black"/>
                </a:solidFill>
              </a:rPr>
              <a:t>idame</a:t>
            </a:r>
          </a:p>
          <a:p>
            <a:pPr marL="0" lvl="0" indent="0">
              <a:spcBef>
                <a:spcPts val="0"/>
              </a:spcBef>
              <a:buNone/>
            </a:pPr>
            <a:r>
              <a:rPr lang="tr-TR" sz="1800" dirty="0" smtClean="0">
                <a:solidFill>
                  <a:prstClr val="black"/>
                </a:solidFill>
              </a:rPr>
              <a:t>&gt;40 kg: </a:t>
            </a:r>
            <a:r>
              <a:rPr lang="tr-TR" sz="1800" dirty="0">
                <a:solidFill>
                  <a:prstClr val="black"/>
                </a:solidFill>
              </a:rPr>
              <a:t>100 mg </a:t>
            </a:r>
            <a:r>
              <a:rPr lang="tr-TR" sz="1800" dirty="0" smtClean="0">
                <a:solidFill>
                  <a:prstClr val="black"/>
                </a:solidFill>
              </a:rPr>
              <a:t>3 </a:t>
            </a:r>
            <a:r>
              <a:rPr lang="tr-TR" sz="1800" dirty="0">
                <a:solidFill>
                  <a:prstClr val="black"/>
                </a:solidFill>
              </a:rPr>
              <a:t>gün yükleme, günde </a:t>
            </a:r>
            <a:r>
              <a:rPr lang="tr-TR" sz="1800" dirty="0" smtClean="0">
                <a:solidFill>
                  <a:prstClr val="black"/>
                </a:solidFill>
              </a:rPr>
              <a:t>20 </a:t>
            </a:r>
            <a:r>
              <a:rPr lang="tr-TR" sz="1800" dirty="0">
                <a:solidFill>
                  <a:prstClr val="black"/>
                </a:solidFill>
              </a:rPr>
              <a:t>mg idame</a:t>
            </a:r>
          </a:p>
          <a:p>
            <a:pPr marL="0" lvl="0" indent="0">
              <a:spcBef>
                <a:spcPts val="0"/>
              </a:spcBef>
              <a:buNone/>
            </a:pPr>
            <a:endParaRPr lang="tr-TR" sz="1800" dirty="0">
              <a:solidFill>
                <a:prstClr val="black"/>
              </a:solidFill>
            </a:endParaRPr>
          </a:p>
        </p:txBody>
      </p:sp>
    </p:spTree>
    <p:extLst>
      <p:ext uri="{BB962C8B-B14F-4D97-AF65-F5344CB8AC3E}">
        <p14:creationId xmlns:p14="http://schemas.microsoft.com/office/powerpoint/2010/main" val="24094476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2"/>
          </p:nvPr>
        </p:nvSpPr>
        <p:spPr>
          <a:xfrm>
            <a:off x="16416" y="2348880"/>
            <a:ext cx="4011435" cy="1299848"/>
          </a:xfrm>
        </p:spPr>
        <p:txBody>
          <a:bodyPr>
            <a:normAutofit/>
          </a:bodyPr>
          <a:lstStyle/>
          <a:p>
            <a:pPr marL="0" indent="0">
              <a:buNone/>
            </a:pPr>
            <a:r>
              <a:rPr lang="tr-TR" sz="1800" dirty="0" err="1" smtClean="0"/>
              <a:t>Intraselüler</a:t>
            </a:r>
            <a:r>
              <a:rPr lang="tr-TR" sz="1800" dirty="0" smtClean="0"/>
              <a:t> </a:t>
            </a:r>
            <a:r>
              <a:rPr lang="tr-TR" sz="1800" dirty="0" err="1" smtClean="0"/>
              <a:t>mikrotubul</a:t>
            </a:r>
            <a:r>
              <a:rPr lang="tr-TR" sz="1800" dirty="0" smtClean="0"/>
              <a:t> hareketlerini </a:t>
            </a:r>
            <a:r>
              <a:rPr lang="tr-TR" sz="1800" dirty="0" err="1" smtClean="0"/>
              <a:t>inhibe</a:t>
            </a:r>
            <a:r>
              <a:rPr lang="tr-TR" sz="1800" dirty="0" smtClean="0"/>
              <a:t> eder</a:t>
            </a:r>
          </a:p>
          <a:p>
            <a:pPr marL="0" indent="0">
              <a:buNone/>
            </a:pPr>
            <a:r>
              <a:rPr lang="tr-TR" sz="1800" dirty="0" err="1" smtClean="0"/>
              <a:t>Endotel</a:t>
            </a:r>
            <a:r>
              <a:rPr lang="tr-TR" sz="1800" dirty="0" smtClean="0"/>
              <a:t> ve </a:t>
            </a:r>
            <a:r>
              <a:rPr lang="tr-TR" sz="1800" dirty="0" err="1" smtClean="0"/>
              <a:t>nötrofil</a:t>
            </a:r>
            <a:r>
              <a:rPr lang="tr-TR" sz="1800" dirty="0" smtClean="0"/>
              <a:t> arasında etkileşimi </a:t>
            </a:r>
            <a:r>
              <a:rPr lang="tr-TR" sz="1800" dirty="0" err="1" smtClean="0"/>
              <a:t>inhibe</a:t>
            </a:r>
            <a:r>
              <a:rPr lang="tr-TR" sz="1800" dirty="0" smtClean="0"/>
              <a:t> eder</a:t>
            </a:r>
            <a:endParaRPr lang="tr-TR" sz="1800" dirty="0"/>
          </a:p>
          <a:p>
            <a:pPr marL="0" indent="0">
              <a:buNone/>
            </a:pPr>
            <a:endParaRPr lang="tr-TR" sz="1800" dirty="0" smtClean="0"/>
          </a:p>
        </p:txBody>
      </p:sp>
      <p:sp>
        <p:nvSpPr>
          <p:cNvPr id="7" name="İçerik Yer Tutucusu 6"/>
          <p:cNvSpPr>
            <a:spLocks noGrp="1"/>
          </p:cNvSpPr>
          <p:nvPr>
            <p:ph sz="quarter" idx="4"/>
          </p:nvPr>
        </p:nvSpPr>
        <p:spPr>
          <a:xfrm>
            <a:off x="4541632" y="1899542"/>
            <a:ext cx="4422855" cy="4121746"/>
          </a:xfrm>
        </p:spPr>
        <p:txBody>
          <a:bodyPr>
            <a:normAutofit/>
          </a:bodyPr>
          <a:lstStyle/>
          <a:p>
            <a:pPr algn="just"/>
            <a:r>
              <a:rPr lang="tr-TR" dirty="0" smtClean="0">
                <a:solidFill>
                  <a:prstClr val="black"/>
                </a:solidFill>
              </a:rPr>
              <a:t>Ailevi Akdeniz ateşi (</a:t>
            </a:r>
            <a:r>
              <a:rPr lang="tr-TR" dirty="0" err="1" smtClean="0">
                <a:solidFill>
                  <a:prstClr val="black"/>
                </a:solidFill>
              </a:rPr>
              <a:t>primer</a:t>
            </a:r>
            <a:r>
              <a:rPr lang="tr-TR" dirty="0" smtClean="0">
                <a:solidFill>
                  <a:prstClr val="black"/>
                </a:solidFill>
              </a:rPr>
              <a:t> kullanım alanı)</a:t>
            </a:r>
          </a:p>
          <a:p>
            <a:pPr algn="just"/>
            <a:r>
              <a:rPr lang="tr-TR" dirty="0" err="1" smtClean="0">
                <a:solidFill>
                  <a:prstClr val="black"/>
                </a:solidFill>
              </a:rPr>
              <a:t>Amiloidoz</a:t>
            </a:r>
            <a:r>
              <a:rPr lang="tr-TR" dirty="0" smtClean="0">
                <a:solidFill>
                  <a:prstClr val="black"/>
                </a:solidFill>
              </a:rPr>
              <a:t> gelişimini önler</a:t>
            </a:r>
          </a:p>
          <a:p>
            <a:pPr algn="just"/>
            <a:r>
              <a:rPr lang="tr-TR" dirty="0" smtClean="0">
                <a:solidFill>
                  <a:prstClr val="black"/>
                </a:solidFill>
              </a:rPr>
              <a:t>Behçet</a:t>
            </a:r>
          </a:p>
          <a:p>
            <a:pPr algn="just"/>
            <a:r>
              <a:rPr lang="tr-TR" dirty="0" err="1" smtClean="0">
                <a:solidFill>
                  <a:prstClr val="black"/>
                </a:solidFill>
              </a:rPr>
              <a:t>Stomatit</a:t>
            </a:r>
            <a:r>
              <a:rPr lang="tr-TR" dirty="0" smtClean="0">
                <a:solidFill>
                  <a:prstClr val="black"/>
                </a:solidFill>
              </a:rPr>
              <a:t> </a:t>
            </a:r>
          </a:p>
          <a:p>
            <a:pPr algn="just"/>
            <a:r>
              <a:rPr lang="tr-TR" dirty="0" err="1" smtClean="0">
                <a:solidFill>
                  <a:prstClr val="black"/>
                </a:solidFill>
              </a:rPr>
              <a:t>Kutanöz</a:t>
            </a:r>
            <a:r>
              <a:rPr lang="tr-TR" dirty="0" smtClean="0">
                <a:solidFill>
                  <a:prstClr val="black"/>
                </a:solidFill>
              </a:rPr>
              <a:t> </a:t>
            </a:r>
            <a:r>
              <a:rPr lang="tr-TR" dirty="0" err="1" smtClean="0">
                <a:solidFill>
                  <a:prstClr val="black"/>
                </a:solidFill>
              </a:rPr>
              <a:t>vaskülit</a:t>
            </a:r>
            <a:endParaRPr lang="tr-TR" dirty="0" smtClean="0">
              <a:solidFill>
                <a:prstClr val="black"/>
              </a:solidFill>
            </a:endParaRPr>
          </a:p>
          <a:p>
            <a:pPr algn="just"/>
            <a:endParaRPr lang="tr-TR" u="sng" dirty="0">
              <a:solidFill>
                <a:prstClr val="black"/>
              </a:solidFill>
            </a:endParaRPr>
          </a:p>
        </p:txBody>
      </p:sp>
      <p:sp>
        <p:nvSpPr>
          <p:cNvPr id="11" name="Başlık 1"/>
          <p:cNvSpPr txBox="1">
            <a:spLocks/>
          </p:cNvSpPr>
          <p:nvPr/>
        </p:nvSpPr>
        <p:spPr bwMode="auto">
          <a:xfrm>
            <a:off x="456481" y="273629"/>
            <a:ext cx="8226720" cy="923123"/>
          </a:xfrm>
          <a:prstGeom prst="rect">
            <a:avLst/>
          </a:prstGeom>
          <a:gradFill rotWithShape="1">
            <a:gsLst>
              <a:gs pos="0">
                <a:srgbClr val="3333CC">
                  <a:tint val="50000"/>
                  <a:satMod val="300000"/>
                </a:srgbClr>
              </a:gs>
              <a:gs pos="35000">
                <a:srgbClr val="3333CC">
                  <a:tint val="37000"/>
                  <a:satMod val="300000"/>
                </a:srgbClr>
              </a:gs>
              <a:gs pos="100000">
                <a:srgbClr val="3333CC">
                  <a:tint val="15000"/>
                  <a:satMod val="350000"/>
                </a:srgbClr>
              </a:gs>
            </a:gsLst>
            <a:lin ang="16200000" scaled="1"/>
          </a:gradFill>
          <a:ln w="9525" cap="flat" cmpd="sng" algn="ctr">
            <a:noFill/>
            <a:prstDash val="solid"/>
            <a:roun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smtClean="0">
                <a:solidFill>
                  <a:srgbClr val="000000"/>
                </a:solidFill>
              </a:rPr>
              <a:t>Hastalık </a:t>
            </a:r>
            <a:r>
              <a:rPr lang="tr-TR" sz="2800" b="1" kern="0" dirty="0" err="1" smtClean="0">
                <a:solidFill>
                  <a:srgbClr val="000000"/>
                </a:solidFill>
              </a:rPr>
              <a:t>Modifiye</a:t>
            </a:r>
            <a:r>
              <a:rPr lang="tr-TR" sz="2800" b="1" kern="0" dirty="0" smtClean="0">
                <a:solidFill>
                  <a:srgbClr val="000000"/>
                </a:solidFill>
              </a:rPr>
              <a:t> Edici Anti-</a:t>
            </a:r>
            <a:r>
              <a:rPr lang="tr-TR" sz="2800" b="1" kern="0" dirty="0" err="1" smtClean="0">
                <a:solidFill>
                  <a:srgbClr val="000000"/>
                </a:solidFill>
              </a:rPr>
              <a:t>Romatizmal</a:t>
            </a:r>
            <a:r>
              <a:rPr lang="tr-TR" sz="2800" b="1" kern="0" dirty="0" smtClean="0">
                <a:solidFill>
                  <a:srgbClr val="000000"/>
                </a:solidFill>
              </a:rPr>
              <a:t> ilaçlar (DMARD)</a:t>
            </a:r>
            <a:endParaRPr lang="tr-TR" sz="2800" b="1" kern="0" dirty="0">
              <a:solidFill>
                <a:srgbClr val="000000"/>
              </a:solidFill>
              <a:latin typeface="Arial"/>
            </a:endParaRPr>
          </a:p>
        </p:txBody>
      </p:sp>
      <p:sp>
        <p:nvSpPr>
          <p:cNvPr id="12" name="Metin Yer Tutucusu 11"/>
          <p:cNvSpPr>
            <a:spLocks noGrp="1"/>
          </p:cNvSpPr>
          <p:nvPr>
            <p:ph type="body" idx="1"/>
          </p:nvPr>
        </p:nvSpPr>
        <p:spPr>
          <a:xfrm>
            <a:off x="453856" y="1700808"/>
            <a:ext cx="1316366" cy="493074"/>
          </a:xfrm>
          <a:prstGeom prst="rect">
            <a:avLst/>
          </a:prstGeom>
        </p:spPr>
        <p:txBody>
          <a:bodyPr wrap="none">
            <a:spAutoFit/>
          </a:bodyPr>
          <a:lstStyle/>
          <a:p>
            <a:pPr defTabSz="407484" eaLnBrk="0" fontAlgn="base" hangingPunct="0">
              <a:lnSpc>
                <a:spcPct val="93000"/>
              </a:lnSpc>
              <a:spcBef>
                <a:spcPct val="0"/>
              </a:spcBef>
              <a:spcAft>
                <a:spcPts val="1293"/>
              </a:spcAft>
              <a:buClr>
                <a:srgbClr val="000000"/>
              </a:buClr>
              <a:buSzPct val="100000"/>
            </a:pPr>
            <a:r>
              <a:rPr lang="tr-TR" sz="2800" kern="0" dirty="0" err="1" smtClean="0">
                <a:solidFill>
                  <a:srgbClr val="000000"/>
                </a:solidFill>
              </a:rPr>
              <a:t>Kolşisin</a:t>
            </a:r>
            <a:endParaRPr lang="tr-TR" sz="2800" b="1" kern="0" dirty="0">
              <a:solidFill>
                <a:srgbClr val="000000"/>
              </a:solidFill>
            </a:endParaRPr>
          </a:p>
        </p:txBody>
      </p:sp>
      <p:sp>
        <p:nvSpPr>
          <p:cNvPr id="3" name="Metin kutusu 2"/>
          <p:cNvSpPr txBox="1"/>
          <p:nvPr/>
        </p:nvSpPr>
        <p:spPr>
          <a:xfrm>
            <a:off x="456481" y="4180438"/>
            <a:ext cx="184731" cy="461665"/>
          </a:xfrm>
          <a:prstGeom prst="rect">
            <a:avLst/>
          </a:prstGeom>
          <a:noFill/>
        </p:spPr>
        <p:txBody>
          <a:bodyPr wrap="none" rtlCol="0">
            <a:spAutoFit/>
          </a:bodyPr>
          <a:lstStyle/>
          <a:p>
            <a:endParaRPr lang="tr-TR" sz="2400" dirty="0">
              <a:solidFill>
                <a:prstClr val="black"/>
              </a:solidFill>
            </a:endParaRPr>
          </a:p>
        </p:txBody>
      </p:sp>
      <p:sp>
        <p:nvSpPr>
          <p:cNvPr id="8" name="İçerik Yer Tutucusu 4"/>
          <p:cNvSpPr txBox="1">
            <a:spLocks/>
          </p:cNvSpPr>
          <p:nvPr/>
        </p:nvSpPr>
        <p:spPr>
          <a:xfrm>
            <a:off x="641212" y="3648728"/>
            <a:ext cx="3354724" cy="2660592"/>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tr-TR" sz="1800" dirty="0" smtClean="0">
              <a:solidFill>
                <a:prstClr val="black"/>
              </a:solidFill>
            </a:endParaRPr>
          </a:p>
        </p:txBody>
      </p:sp>
      <p:sp>
        <p:nvSpPr>
          <p:cNvPr id="9" name="İçerik Yer Tutucusu 4"/>
          <p:cNvSpPr txBox="1">
            <a:spLocks/>
          </p:cNvSpPr>
          <p:nvPr/>
        </p:nvSpPr>
        <p:spPr>
          <a:xfrm>
            <a:off x="0" y="4411270"/>
            <a:ext cx="4011435" cy="2042066"/>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tr-TR" sz="1800" dirty="0" err="1" smtClean="0">
                <a:solidFill>
                  <a:prstClr val="black"/>
                </a:solidFill>
              </a:rPr>
              <a:t>Terapötik</a:t>
            </a:r>
            <a:r>
              <a:rPr lang="tr-TR" sz="1800" dirty="0" smtClean="0">
                <a:solidFill>
                  <a:prstClr val="black"/>
                </a:solidFill>
              </a:rPr>
              <a:t> doz 0,5-2 mg/gün</a:t>
            </a:r>
          </a:p>
          <a:p>
            <a:pPr marL="0" indent="0">
              <a:buFont typeface="Arial" panose="020B0604020202020204" pitchFamily="34" charset="0"/>
              <a:buNone/>
            </a:pPr>
            <a:r>
              <a:rPr lang="tr-TR" sz="1800" dirty="0" smtClean="0">
                <a:solidFill>
                  <a:prstClr val="black"/>
                </a:solidFill>
              </a:rPr>
              <a:t>Bir veya iki doz</a:t>
            </a:r>
          </a:p>
          <a:p>
            <a:pPr marL="0" indent="0">
              <a:buFont typeface="Arial" panose="020B0604020202020204" pitchFamily="34" charset="0"/>
              <a:buNone/>
            </a:pPr>
            <a:r>
              <a:rPr lang="tr-TR" sz="1800" dirty="0" smtClean="0">
                <a:solidFill>
                  <a:prstClr val="black"/>
                </a:solidFill>
              </a:rPr>
              <a:t>İshal (yüksek dozda sık)</a:t>
            </a:r>
          </a:p>
          <a:p>
            <a:pPr marL="0" indent="0">
              <a:buFont typeface="Arial" panose="020B0604020202020204" pitchFamily="34" charset="0"/>
              <a:buNone/>
            </a:pPr>
            <a:r>
              <a:rPr lang="tr-TR" sz="1800" dirty="0" smtClean="0">
                <a:solidFill>
                  <a:prstClr val="black"/>
                </a:solidFill>
              </a:rPr>
              <a:t>Diyetteki laktozu azaltmak faydalı</a:t>
            </a:r>
            <a:endParaRPr lang="tr-TR" sz="1800" dirty="0">
              <a:solidFill>
                <a:prstClr val="black"/>
              </a:solidFill>
            </a:endParaRPr>
          </a:p>
          <a:p>
            <a:pPr marL="0" indent="0">
              <a:spcBef>
                <a:spcPts val="0"/>
              </a:spcBef>
              <a:buFont typeface="Arial" panose="020B0604020202020204" pitchFamily="34" charset="0"/>
              <a:buNone/>
            </a:pPr>
            <a:endParaRPr lang="tr-TR" sz="1800" dirty="0">
              <a:solidFill>
                <a:prstClr val="black"/>
              </a:solidFill>
            </a:endParaRPr>
          </a:p>
        </p:txBody>
      </p:sp>
    </p:spTree>
    <p:extLst>
      <p:ext uri="{BB962C8B-B14F-4D97-AF65-F5344CB8AC3E}">
        <p14:creationId xmlns:p14="http://schemas.microsoft.com/office/powerpoint/2010/main" val="10910598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5" name="İçerik Yer Tutucusu 4"/>
          <p:cNvSpPr>
            <a:spLocks noGrp="1"/>
          </p:cNvSpPr>
          <p:nvPr>
            <p:ph sz="half" idx="2"/>
          </p:nvPr>
        </p:nvSpPr>
        <p:spPr/>
        <p:txBody>
          <a:bodyPr>
            <a:normAutofit/>
          </a:bodyPr>
          <a:lstStyle/>
          <a:p>
            <a:pPr marL="0" indent="0">
              <a:buNone/>
            </a:pPr>
            <a:r>
              <a:rPr lang="tr-TR" sz="1800" dirty="0" smtClean="0"/>
              <a:t>En </a:t>
            </a:r>
            <a:r>
              <a:rPr lang="tr-TR" sz="1800" dirty="0" err="1" smtClean="0"/>
              <a:t>potent</a:t>
            </a:r>
            <a:r>
              <a:rPr lang="tr-TR" sz="1800" dirty="0" smtClean="0"/>
              <a:t> ilaçlar</a:t>
            </a:r>
          </a:p>
          <a:p>
            <a:pPr marL="0" indent="0">
              <a:buNone/>
            </a:pPr>
            <a:r>
              <a:rPr lang="tr-TR" sz="1800" dirty="0" smtClean="0"/>
              <a:t>Doğal </a:t>
            </a:r>
            <a:r>
              <a:rPr lang="tr-TR" sz="1800" dirty="0" err="1" smtClean="0"/>
              <a:t>glikortikoid</a:t>
            </a:r>
            <a:r>
              <a:rPr lang="tr-TR" sz="1800" dirty="0" smtClean="0"/>
              <a:t>  KORTİZOL</a:t>
            </a:r>
          </a:p>
          <a:p>
            <a:pPr marL="0" indent="0">
              <a:buNone/>
            </a:pPr>
            <a:r>
              <a:rPr lang="tr-TR" sz="1800" dirty="0" smtClean="0"/>
              <a:t>Sentetik bileşenler</a:t>
            </a:r>
          </a:p>
          <a:p>
            <a:pPr marL="400008" lvl="1" indent="0">
              <a:buNone/>
            </a:pPr>
            <a:r>
              <a:rPr lang="tr-TR" sz="1400" dirty="0" err="1" smtClean="0"/>
              <a:t>Prednizon</a:t>
            </a:r>
            <a:endParaRPr lang="tr-TR" sz="1400" dirty="0" smtClean="0"/>
          </a:p>
          <a:p>
            <a:pPr marL="400008" lvl="1" indent="0">
              <a:buNone/>
            </a:pPr>
            <a:r>
              <a:rPr lang="tr-TR" sz="1400" dirty="0" err="1" smtClean="0"/>
              <a:t>Prednizolon</a:t>
            </a:r>
            <a:r>
              <a:rPr lang="tr-TR" sz="1400" dirty="0" smtClean="0"/>
              <a:t> (</a:t>
            </a:r>
            <a:r>
              <a:rPr lang="tr-TR" sz="1400" dirty="0" err="1" smtClean="0"/>
              <a:t>hidroksi</a:t>
            </a:r>
            <a:r>
              <a:rPr lang="tr-TR" sz="1400" dirty="0" smtClean="0"/>
              <a:t>  </a:t>
            </a:r>
            <a:r>
              <a:rPr lang="tr-TR" sz="1400" dirty="0" err="1" smtClean="0"/>
              <a:t>prednizon</a:t>
            </a:r>
            <a:r>
              <a:rPr lang="tr-TR" sz="1400" dirty="0" smtClean="0"/>
              <a:t>)</a:t>
            </a:r>
          </a:p>
          <a:p>
            <a:pPr marL="400008" lvl="1" indent="0">
              <a:buNone/>
            </a:pPr>
            <a:r>
              <a:rPr lang="tr-TR" sz="1400" dirty="0" smtClean="0"/>
              <a:t>Kortizon</a:t>
            </a:r>
          </a:p>
          <a:p>
            <a:pPr marL="400008" lvl="1" indent="0">
              <a:buNone/>
            </a:pPr>
            <a:r>
              <a:rPr lang="tr-TR" sz="1400" dirty="0" err="1" smtClean="0"/>
              <a:t>Hidroksi</a:t>
            </a:r>
            <a:r>
              <a:rPr lang="tr-TR" sz="1400" dirty="0" smtClean="0"/>
              <a:t> kortizon</a:t>
            </a:r>
          </a:p>
          <a:p>
            <a:pPr marL="400008" lvl="1" indent="0">
              <a:buNone/>
            </a:pPr>
            <a:r>
              <a:rPr lang="tr-TR" sz="1400" dirty="0" err="1" smtClean="0"/>
              <a:t>Dexametazon</a:t>
            </a:r>
            <a:endParaRPr lang="tr-TR" sz="1400" dirty="0" smtClean="0"/>
          </a:p>
          <a:p>
            <a:pPr marL="0" indent="0">
              <a:buNone/>
            </a:pPr>
            <a:r>
              <a:rPr lang="tr-TR" sz="1800" dirty="0" err="1" smtClean="0"/>
              <a:t>İnflamasyonu</a:t>
            </a:r>
            <a:r>
              <a:rPr lang="tr-TR" sz="1800" dirty="0" smtClean="0"/>
              <a:t> hem erken hem geç dönemde baskılar</a:t>
            </a:r>
          </a:p>
          <a:p>
            <a:pPr marL="0" indent="0">
              <a:buNone/>
            </a:pPr>
            <a:r>
              <a:rPr lang="tr-TR" sz="1800" dirty="0" smtClean="0"/>
              <a:t>T lenfositleri B’den daha çok etkiler</a:t>
            </a:r>
          </a:p>
          <a:p>
            <a:pPr marL="0" indent="0">
              <a:buNone/>
            </a:pPr>
            <a:endParaRPr lang="tr-TR" sz="1800" dirty="0" smtClean="0"/>
          </a:p>
          <a:p>
            <a:pPr marL="400008" lvl="1" indent="0">
              <a:buNone/>
            </a:pPr>
            <a:endParaRPr lang="tr-TR" sz="1400" dirty="0"/>
          </a:p>
          <a:p>
            <a:pPr marL="0" indent="0">
              <a:buNone/>
            </a:pPr>
            <a:endParaRPr lang="tr-TR" sz="1800" dirty="0" smtClean="0"/>
          </a:p>
        </p:txBody>
      </p:sp>
      <p:sp>
        <p:nvSpPr>
          <p:cNvPr id="7" name="İçerik Yer Tutucusu 6"/>
          <p:cNvSpPr>
            <a:spLocks noGrp="1"/>
          </p:cNvSpPr>
          <p:nvPr>
            <p:ph sz="quarter" idx="4"/>
          </p:nvPr>
        </p:nvSpPr>
        <p:spPr>
          <a:xfrm>
            <a:off x="4211960" y="2204794"/>
            <a:ext cx="4608512" cy="3951288"/>
          </a:xfrm>
        </p:spPr>
        <p:txBody>
          <a:bodyPr>
            <a:normAutofit fontScale="92500" lnSpcReduction="20000"/>
          </a:bodyPr>
          <a:lstStyle/>
          <a:p>
            <a:pPr algn="just"/>
            <a:r>
              <a:rPr lang="tr-TR" dirty="0" err="1" smtClean="0">
                <a:solidFill>
                  <a:prstClr val="black"/>
                </a:solidFill>
              </a:rPr>
              <a:t>Araşidonik</a:t>
            </a:r>
            <a:r>
              <a:rPr lang="tr-TR" dirty="0" smtClean="0">
                <a:solidFill>
                  <a:prstClr val="black"/>
                </a:solidFill>
              </a:rPr>
              <a:t> asit ve </a:t>
            </a:r>
          </a:p>
          <a:p>
            <a:pPr marL="400008" lvl="1" indent="0" algn="just">
              <a:buNone/>
            </a:pPr>
            <a:r>
              <a:rPr lang="tr-TR" dirty="0" err="1" smtClean="0">
                <a:solidFill>
                  <a:prstClr val="black"/>
                </a:solidFill>
              </a:rPr>
              <a:t>metabolitlerini</a:t>
            </a:r>
            <a:endParaRPr lang="tr-TR" dirty="0" smtClean="0">
              <a:solidFill>
                <a:prstClr val="black"/>
              </a:solidFill>
            </a:endParaRPr>
          </a:p>
          <a:p>
            <a:pPr algn="just"/>
            <a:r>
              <a:rPr lang="tr-TR" dirty="0" smtClean="0">
                <a:solidFill>
                  <a:prstClr val="black"/>
                </a:solidFill>
              </a:rPr>
              <a:t>PLT aktive edici faktör</a:t>
            </a:r>
            <a:endParaRPr lang="tr-TR" dirty="0">
              <a:solidFill>
                <a:prstClr val="black"/>
              </a:solidFill>
            </a:endParaRPr>
          </a:p>
          <a:p>
            <a:pPr algn="just"/>
            <a:r>
              <a:rPr lang="tr-TR" dirty="0" smtClean="0">
                <a:solidFill>
                  <a:prstClr val="black"/>
                </a:solidFill>
              </a:rPr>
              <a:t>TNF</a:t>
            </a:r>
          </a:p>
          <a:p>
            <a:pPr algn="just"/>
            <a:r>
              <a:rPr lang="tr-TR" dirty="0" smtClean="0">
                <a:solidFill>
                  <a:prstClr val="black"/>
                </a:solidFill>
              </a:rPr>
              <a:t>IL-1</a:t>
            </a:r>
          </a:p>
          <a:p>
            <a:pPr algn="just"/>
            <a:r>
              <a:rPr lang="tr-TR" dirty="0" smtClean="0">
                <a:solidFill>
                  <a:prstClr val="black"/>
                </a:solidFill>
              </a:rPr>
              <a:t>NF-</a:t>
            </a:r>
            <a:r>
              <a:rPr lang="tr-TR" baseline="-25000" dirty="0" smtClean="0">
                <a:solidFill>
                  <a:prstClr val="black"/>
                </a:solidFill>
              </a:rPr>
              <a:t>K</a:t>
            </a:r>
            <a:r>
              <a:rPr lang="tr-TR" dirty="0" smtClean="0">
                <a:solidFill>
                  <a:prstClr val="black"/>
                </a:solidFill>
              </a:rPr>
              <a:t>B</a:t>
            </a:r>
          </a:p>
          <a:p>
            <a:pPr algn="just"/>
            <a:r>
              <a:rPr lang="tr-TR" dirty="0" smtClean="0">
                <a:solidFill>
                  <a:prstClr val="black"/>
                </a:solidFill>
              </a:rPr>
              <a:t>Fibrin </a:t>
            </a:r>
            <a:r>
              <a:rPr lang="tr-TR" dirty="0" err="1" smtClean="0">
                <a:solidFill>
                  <a:prstClr val="black"/>
                </a:solidFill>
              </a:rPr>
              <a:t>depozisyonu</a:t>
            </a:r>
            <a:endParaRPr lang="tr-TR" dirty="0" smtClean="0">
              <a:solidFill>
                <a:prstClr val="black"/>
              </a:solidFill>
            </a:endParaRPr>
          </a:p>
          <a:p>
            <a:pPr algn="just"/>
            <a:r>
              <a:rPr lang="tr-TR" dirty="0" err="1" smtClean="0">
                <a:solidFill>
                  <a:prstClr val="black"/>
                </a:solidFill>
              </a:rPr>
              <a:t>Fibroblast</a:t>
            </a:r>
            <a:r>
              <a:rPr lang="tr-TR" dirty="0" smtClean="0">
                <a:solidFill>
                  <a:prstClr val="black"/>
                </a:solidFill>
              </a:rPr>
              <a:t> </a:t>
            </a:r>
            <a:r>
              <a:rPr lang="tr-TR" dirty="0" err="1" smtClean="0">
                <a:solidFill>
                  <a:prstClr val="black"/>
                </a:solidFill>
              </a:rPr>
              <a:t>proliferasyonu</a:t>
            </a:r>
            <a:endParaRPr lang="tr-TR" dirty="0" smtClean="0">
              <a:solidFill>
                <a:prstClr val="black"/>
              </a:solidFill>
            </a:endParaRPr>
          </a:p>
          <a:p>
            <a:r>
              <a:rPr lang="tr-TR" dirty="0" smtClean="0">
                <a:solidFill>
                  <a:prstClr val="black"/>
                </a:solidFill>
              </a:rPr>
              <a:t>Kemik iliğinde lenfosit </a:t>
            </a:r>
            <a:r>
              <a:rPr lang="tr-TR" dirty="0" err="1" smtClean="0">
                <a:solidFill>
                  <a:prstClr val="black"/>
                </a:solidFill>
              </a:rPr>
              <a:t>sekestrasyonu</a:t>
            </a:r>
            <a:r>
              <a:rPr lang="tr-TR" dirty="0" smtClean="0">
                <a:solidFill>
                  <a:prstClr val="black"/>
                </a:solidFill>
              </a:rPr>
              <a:t> (</a:t>
            </a:r>
            <a:r>
              <a:rPr lang="tr-TR" dirty="0" err="1" smtClean="0">
                <a:solidFill>
                  <a:prstClr val="black"/>
                </a:solidFill>
              </a:rPr>
              <a:t>Lenfopeni</a:t>
            </a:r>
            <a:r>
              <a:rPr lang="tr-TR" dirty="0" smtClean="0">
                <a:solidFill>
                  <a:prstClr val="black"/>
                </a:solidFill>
              </a:rPr>
              <a:t>)</a:t>
            </a:r>
          </a:p>
          <a:p>
            <a:r>
              <a:rPr lang="tr-TR" dirty="0" err="1" smtClean="0">
                <a:solidFill>
                  <a:prstClr val="black"/>
                </a:solidFill>
              </a:rPr>
              <a:t>Nötrofil</a:t>
            </a:r>
            <a:r>
              <a:rPr lang="tr-TR" dirty="0" smtClean="0">
                <a:solidFill>
                  <a:prstClr val="black"/>
                </a:solidFill>
              </a:rPr>
              <a:t> havuzundan serbestleştirme (</a:t>
            </a:r>
            <a:r>
              <a:rPr lang="tr-TR" dirty="0" err="1" smtClean="0">
                <a:solidFill>
                  <a:prstClr val="black"/>
                </a:solidFill>
              </a:rPr>
              <a:t>Nötrofili</a:t>
            </a:r>
            <a:r>
              <a:rPr lang="tr-TR" dirty="0" smtClean="0">
                <a:solidFill>
                  <a:prstClr val="black"/>
                </a:solidFill>
              </a:rPr>
              <a:t>)</a:t>
            </a:r>
          </a:p>
        </p:txBody>
      </p:sp>
      <p:sp>
        <p:nvSpPr>
          <p:cNvPr id="11" name="Başlık 1"/>
          <p:cNvSpPr txBox="1">
            <a:spLocks/>
          </p:cNvSpPr>
          <p:nvPr/>
        </p:nvSpPr>
        <p:spPr bwMode="auto">
          <a:xfrm>
            <a:off x="456481" y="273629"/>
            <a:ext cx="8226720" cy="923123"/>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rPr>
              <a:t>Glukokortikoidler</a:t>
            </a:r>
            <a:endParaRPr lang="tr-TR" sz="2800" b="1" kern="0" dirty="0">
              <a:solidFill>
                <a:srgbClr val="000000"/>
              </a:solidFill>
              <a:latin typeface="Arial"/>
            </a:endParaRPr>
          </a:p>
        </p:txBody>
      </p:sp>
      <p:sp>
        <p:nvSpPr>
          <p:cNvPr id="3" name="Metin kutusu 2"/>
          <p:cNvSpPr txBox="1"/>
          <p:nvPr/>
        </p:nvSpPr>
        <p:spPr>
          <a:xfrm>
            <a:off x="456481" y="4180438"/>
            <a:ext cx="184731" cy="461665"/>
          </a:xfrm>
          <a:prstGeom prst="rect">
            <a:avLst/>
          </a:prstGeom>
          <a:noFill/>
        </p:spPr>
        <p:txBody>
          <a:bodyPr wrap="none" rtlCol="0">
            <a:spAutoFit/>
          </a:bodyPr>
          <a:lstStyle/>
          <a:p>
            <a:endParaRPr lang="tr-TR" sz="2400" dirty="0">
              <a:solidFill>
                <a:prstClr val="black"/>
              </a:solidFill>
            </a:endParaRPr>
          </a:p>
        </p:txBody>
      </p:sp>
      <p:sp>
        <p:nvSpPr>
          <p:cNvPr id="8" name="İçerik Yer Tutucusu 4"/>
          <p:cNvSpPr txBox="1">
            <a:spLocks/>
          </p:cNvSpPr>
          <p:nvPr/>
        </p:nvSpPr>
        <p:spPr>
          <a:xfrm>
            <a:off x="641212" y="3648728"/>
            <a:ext cx="3354724" cy="2660592"/>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tr-TR" sz="1800" dirty="0" smtClean="0">
              <a:solidFill>
                <a:prstClr val="black"/>
              </a:solidFill>
            </a:endParaRPr>
          </a:p>
        </p:txBody>
      </p:sp>
      <p:sp>
        <p:nvSpPr>
          <p:cNvPr id="6" name="Sağ Ayraç 5"/>
          <p:cNvSpPr/>
          <p:nvPr/>
        </p:nvSpPr>
        <p:spPr>
          <a:xfrm>
            <a:off x="7471320" y="2221632"/>
            <a:ext cx="360040" cy="257552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tr-TR"/>
          </a:p>
        </p:txBody>
      </p:sp>
      <p:sp>
        <p:nvSpPr>
          <p:cNvPr id="10" name="Metin kutusu 9"/>
          <p:cNvSpPr txBox="1"/>
          <p:nvPr/>
        </p:nvSpPr>
        <p:spPr>
          <a:xfrm>
            <a:off x="7831360" y="3344548"/>
            <a:ext cx="1261884" cy="369332"/>
          </a:xfrm>
          <a:prstGeom prst="rect">
            <a:avLst/>
          </a:prstGeom>
          <a:noFill/>
        </p:spPr>
        <p:txBody>
          <a:bodyPr wrap="none" rtlCol="0">
            <a:spAutoFit/>
          </a:bodyPr>
          <a:lstStyle/>
          <a:p>
            <a:r>
              <a:rPr lang="tr-TR" dirty="0" err="1" smtClean="0"/>
              <a:t>İnhibe</a:t>
            </a:r>
            <a:r>
              <a:rPr lang="tr-TR" dirty="0" smtClean="0"/>
              <a:t> eder</a:t>
            </a:r>
            <a:endParaRPr lang="tr-TR" dirty="0"/>
          </a:p>
        </p:txBody>
      </p:sp>
      <p:sp>
        <p:nvSpPr>
          <p:cNvPr id="4" name="Metin Yer Tutucusu 3"/>
          <p:cNvSpPr>
            <a:spLocks noGrp="1"/>
          </p:cNvSpPr>
          <p:nvPr>
            <p:ph type="body" idx="1"/>
          </p:nvPr>
        </p:nvSpPr>
        <p:spPr/>
        <p:txBody>
          <a:bodyPr/>
          <a:lstStyle/>
          <a:p>
            <a:endParaRPr lang="tr-TR"/>
          </a:p>
        </p:txBody>
      </p:sp>
    </p:spTree>
    <p:extLst>
      <p:ext uri="{BB962C8B-B14F-4D97-AF65-F5344CB8AC3E}">
        <p14:creationId xmlns:p14="http://schemas.microsoft.com/office/powerpoint/2010/main" val="3717159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lcuk Yuksel\Desktop\Resim STERO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53" y="1844824"/>
            <a:ext cx="8192832" cy="4620230"/>
          </a:xfrm>
          <a:prstGeom prst="rect">
            <a:avLst/>
          </a:prstGeom>
          <a:noFill/>
          <a:extLst>
            <a:ext uri="{909E8E84-426E-40DD-AFC4-6F175D3DCCD1}">
              <a14:hiddenFill xmlns:a14="http://schemas.microsoft.com/office/drawing/2010/main">
                <a:solidFill>
                  <a:srgbClr val="FFFFFF"/>
                </a:solidFill>
              </a14:hiddenFill>
            </a:ext>
          </a:extLst>
        </p:spPr>
      </p:pic>
      <p:sp>
        <p:nvSpPr>
          <p:cNvPr id="3" name="Başlık 1"/>
          <p:cNvSpPr txBox="1">
            <a:spLocks/>
          </p:cNvSpPr>
          <p:nvPr/>
        </p:nvSpPr>
        <p:spPr bwMode="auto">
          <a:xfrm>
            <a:off x="456481" y="273629"/>
            <a:ext cx="8226720" cy="923123"/>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rPr>
              <a:t>Glukokortikoidler</a:t>
            </a:r>
            <a:endParaRPr lang="tr-TR" sz="2800" b="1" kern="0" dirty="0">
              <a:solidFill>
                <a:srgbClr val="000000"/>
              </a:solidFill>
              <a:latin typeface="Arial"/>
            </a:endParaRPr>
          </a:p>
        </p:txBody>
      </p:sp>
    </p:spTree>
    <p:extLst>
      <p:ext uri="{BB962C8B-B14F-4D97-AF65-F5344CB8AC3E}">
        <p14:creationId xmlns:p14="http://schemas.microsoft.com/office/powerpoint/2010/main" val="2867167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half" idx="2"/>
          </p:nvPr>
        </p:nvSpPr>
        <p:spPr>
          <a:xfrm>
            <a:off x="453857" y="2420888"/>
            <a:ext cx="4039200" cy="3951775"/>
          </a:xfrm>
        </p:spPr>
        <p:txBody>
          <a:bodyPr/>
          <a:lstStyle/>
          <a:p>
            <a:pPr marL="0" indent="0"/>
            <a:r>
              <a:rPr lang="tr-TR" dirty="0" smtClean="0">
                <a:solidFill>
                  <a:srgbClr val="FF0000"/>
                </a:solidFill>
              </a:rPr>
              <a:t>Büyümede duraklama</a:t>
            </a:r>
          </a:p>
          <a:p>
            <a:pPr marL="342900" indent="-342900">
              <a:buFont typeface="Arial" panose="020B0604020202020204" pitchFamily="34" charset="0"/>
              <a:buChar char="•"/>
            </a:pPr>
            <a:r>
              <a:rPr lang="tr-TR" dirty="0" smtClean="0"/>
              <a:t>Uzun süreli en istenmeyen etki</a:t>
            </a:r>
          </a:p>
          <a:p>
            <a:pPr marL="342900" indent="-342900">
              <a:buFont typeface="Arial" panose="020B0604020202020204" pitchFamily="34" charset="0"/>
              <a:buChar char="•"/>
            </a:pPr>
            <a:r>
              <a:rPr lang="tr-TR" dirty="0" smtClean="0"/>
              <a:t>Özellikle küçük çocuklarda</a:t>
            </a:r>
          </a:p>
          <a:p>
            <a:pPr marL="342900" indent="-342900">
              <a:buFont typeface="Arial" panose="020B0604020202020204" pitchFamily="34" charset="0"/>
              <a:buChar char="•"/>
            </a:pPr>
            <a:r>
              <a:rPr lang="tr-TR" dirty="0" err="1" smtClean="0"/>
              <a:t>Prednizona</a:t>
            </a:r>
            <a:r>
              <a:rPr lang="tr-TR" dirty="0" smtClean="0"/>
              <a:t> eşit </a:t>
            </a:r>
            <a:r>
              <a:rPr lang="tr-TR" u="sng" dirty="0" smtClean="0"/>
              <a:t>&gt;</a:t>
            </a:r>
            <a:r>
              <a:rPr lang="tr-TR" dirty="0" smtClean="0"/>
              <a:t> 3 mg/gün alanlarda </a:t>
            </a:r>
          </a:p>
          <a:p>
            <a:pPr marL="342900" indent="-342900">
              <a:buFont typeface="Arial" panose="020B0604020202020204" pitchFamily="34" charset="0"/>
              <a:buChar char="•"/>
            </a:pPr>
            <a:r>
              <a:rPr lang="tr-TR" dirty="0" smtClean="0"/>
              <a:t>IGF-I yapımını </a:t>
            </a:r>
            <a:r>
              <a:rPr lang="tr-TR" dirty="0" err="1" smtClean="0"/>
              <a:t>inhibe</a:t>
            </a:r>
            <a:r>
              <a:rPr lang="tr-TR" dirty="0" smtClean="0"/>
              <a:t> eder</a:t>
            </a:r>
          </a:p>
          <a:p>
            <a:pPr marL="342900" indent="-342900">
              <a:buFont typeface="Arial" panose="020B0604020202020204" pitchFamily="34" charset="0"/>
              <a:buChar char="•"/>
            </a:pPr>
            <a:r>
              <a:rPr lang="tr-TR" dirty="0" err="1" smtClean="0"/>
              <a:t>Kondrosit</a:t>
            </a:r>
            <a:r>
              <a:rPr lang="tr-TR" dirty="0" smtClean="0"/>
              <a:t> </a:t>
            </a:r>
            <a:r>
              <a:rPr lang="tr-TR" dirty="0" err="1" smtClean="0"/>
              <a:t>proliferasyonunu</a:t>
            </a:r>
            <a:r>
              <a:rPr lang="tr-TR" dirty="0" smtClean="0"/>
              <a:t> azaltır</a:t>
            </a:r>
            <a:endParaRPr lang="tr-TR" dirty="0"/>
          </a:p>
        </p:txBody>
      </p:sp>
      <p:sp>
        <p:nvSpPr>
          <p:cNvPr id="11" name="İçerik Yer Tutucusu 10"/>
          <p:cNvSpPr>
            <a:spLocks noGrp="1"/>
          </p:cNvSpPr>
          <p:nvPr>
            <p:ph sz="quarter" idx="4"/>
          </p:nvPr>
        </p:nvSpPr>
        <p:spPr>
          <a:xfrm>
            <a:off x="4496669" y="2420888"/>
            <a:ext cx="4574160" cy="4631511"/>
          </a:xfrm>
        </p:spPr>
        <p:txBody>
          <a:bodyPr/>
          <a:lstStyle/>
          <a:p>
            <a:r>
              <a:rPr lang="tr-TR" dirty="0" smtClean="0">
                <a:solidFill>
                  <a:srgbClr val="FF0000"/>
                </a:solidFill>
              </a:rPr>
              <a:t>Osteoporoz</a:t>
            </a:r>
          </a:p>
          <a:p>
            <a:pPr marL="342900" indent="-342900">
              <a:buFont typeface="Arial" panose="020B0604020202020204" pitchFamily="34" charset="0"/>
              <a:buChar char="•"/>
            </a:pPr>
            <a:r>
              <a:rPr lang="tr-TR" dirty="0" smtClean="0">
                <a:solidFill>
                  <a:schemeClr val="tx1"/>
                </a:solidFill>
              </a:rPr>
              <a:t>Kemik yapımını direkt azaltır</a:t>
            </a:r>
          </a:p>
          <a:p>
            <a:pPr marL="342900" indent="-342900">
              <a:buFont typeface="Arial" panose="020B0604020202020204" pitchFamily="34" charset="0"/>
              <a:buChar char="•"/>
            </a:pPr>
            <a:r>
              <a:rPr lang="tr-TR" dirty="0" err="1" smtClean="0">
                <a:solidFill>
                  <a:schemeClr val="tx1"/>
                </a:solidFill>
              </a:rPr>
              <a:t>Ca</a:t>
            </a:r>
            <a:r>
              <a:rPr lang="tr-TR" dirty="0" smtClean="0">
                <a:solidFill>
                  <a:schemeClr val="tx1"/>
                </a:solidFill>
              </a:rPr>
              <a:t> emilimini azaltır</a:t>
            </a:r>
          </a:p>
          <a:p>
            <a:pPr marL="342900" indent="-342900">
              <a:buFont typeface="Arial" panose="020B0604020202020204" pitchFamily="34" charset="0"/>
              <a:buChar char="•"/>
            </a:pPr>
            <a:r>
              <a:rPr lang="tr-TR" dirty="0" err="1" smtClean="0">
                <a:solidFill>
                  <a:schemeClr val="tx1"/>
                </a:solidFill>
              </a:rPr>
              <a:t>Üriner</a:t>
            </a:r>
            <a:r>
              <a:rPr lang="tr-TR" dirty="0" smtClean="0">
                <a:solidFill>
                  <a:schemeClr val="tx1"/>
                </a:solidFill>
              </a:rPr>
              <a:t> </a:t>
            </a:r>
            <a:r>
              <a:rPr lang="tr-TR" dirty="0" err="1" smtClean="0">
                <a:solidFill>
                  <a:schemeClr val="tx1"/>
                </a:solidFill>
              </a:rPr>
              <a:t>Ca</a:t>
            </a:r>
            <a:r>
              <a:rPr lang="tr-TR" dirty="0" smtClean="0">
                <a:solidFill>
                  <a:schemeClr val="tx1"/>
                </a:solidFill>
              </a:rPr>
              <a:t> artırır</a:t>
            </a:r>
          </a:p>
          <a:p>
            <a:pPr marL="342900" indent="-342900">
              <a:buFont typeface="Arial" panose="020B0604020202020204" pitchFamily="34" charset="0"/>
              <a:buChar char="•"/>
            </a:pPr>
            <a:r>
              <a:rPr lang="tr-TR" dirty="0" smtClean="0">
                <a:solidFill>
                  <a:schemeClr val="tx1"/>
                </a:solidFill>
              </a:rPr>
              <a:t>Kemik yıkımını artırır</a:t>
            </a:r>
          </a:p>
          <a:p>
            <a:pPr marL="342900" indent="-342900">
              <a:buFont typeface="Arial" panose="020B0604020202020204" pitchFamily="34" charset="0"/>
              <a:buChar char="•"/>
            </a:pPr>
            <a:r>
              <a:rPr lang="tr-TR" dirty="0" smtClean="0">
                <a:solidFill>
                  <a:schemeClr val="tx1"/>
                </a:solidFill>
              </a:rPr>
              <a:t>&gt;7.5 mg/gün (erişkinler)</a:t>
            </a:r>
          </a:p>
          <a:p>
            <a:pPr marL="342900" indent="-342900">
              <a:buFont typeface="Arial" panose="020B0604020202020204" pitchFamily="34" charset="0"/>
              <a:buChar char="•"/>
            </a:pPr>
            <a:r>
              <a:rPr lang="tr-TR" dirty="0" smtClean="0">
                <a:solidFill>
                  <a:schemeClr val="tx1"/>
                </a:solidFill>
              </a:rPr>
              <a:t>İlk 6-12 ayda belirgin kemik kaybı </a:t>
            </a:r>
          </a:p>
          <a:p>
            <a:pPr marL="342900" indent="-342900">
              <a:buFont typeface="Arial" panose="020B0604020202020204" pitchFamily="34" charset="0"/>
              <a:buChar char="•"/>
            </a:pPr>
            <a:r>
              <a:rPr lang="tr-TR" dirty="0" smtClean="0">
                <a:solidFill>
                  <a:schemeClr val="tx1"/>
                </a:solidFill>
              </a:rPr>
              <a:t>Gün aşırı tedavi koruyucu değil</a:t>
            </a:r>
          </a:p>
          <a:p>
            <a:pPr marL="342900" indent="-342900">
              <a:buFont typeface="Arial" panose="020B0604020202020204" pitchFamily="34" charset="0"/>
              <a:buChar char="•"/>
            </a:pPr>
            <a:r>
              <a:rPr lang="tr-TR" dirty="0" err="1" smtClean="0">
                <a:solidFill>
                  <a:schemeClr val="tx1"/>
                </a:solidFill>
              </a:rPr>
              <a:t>Femur</a:t>
            </a:r>
            <a:r>
              <a:rPr lang="tr-TR" dirty="0" smtClean="0">
                <a:solidFill>
                  <a:schemeClr val="tx1"/>
                </a:solidFill>
              </a:rPr>
              <a:t> başı nekrozu (SLE)</a:t>
            </a:r>
            <a:endParaRPr lang="tr-TR" dirty="0">
              <a:solidFill>
                <a:schemeClr val="tx1"/>
              </a:solidFill>
            </a:endParaRPr>
          </a:p>
        </p:txBody>
      </p:sp>
      <p:sp>
        <p:nvSpPr>
          <p:cNvPr id="15" name="Başlık 1"/>
          <p:cNvSpPr txBox="1">
            <a:spLocks/>
          </p:cNvSpPr>
          <p:nvPr/>
        </p:nvSpPr>
        <p:spPr bwMode="auto">
          <a:xfrm>
            <a:off x="456481" y="273629"/>
            <a:ext cx="8226720" cy="9231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err="1" smtClean="0">
                <a:ln>
                  <a:noFill/>
                </a:ln>
                <a:solidFill>
                  <a:srgbClr val="000000"/>
                </a:solidFill>
                <a:effectLst/>
                <a:uLnTx/>
                <a:uFillTx/>
                <a:latin typeface="Calibri"/>
                <a:ea typeface="+mn-ea"/>
                <a:cs typeface="+mn-cs"/>
              </a:rPr>
              <a:t>Glukokortikoidler</a:t>
            </a:r>
            <a:endParaRPr kumimoji="0" lang="tr-TR" sz="2800" b="1"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81297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half" idx="2"/>
          </p:nvPr>
        </p:nvSpPr>
        <p:spPr>
          <a:xfrm>
            <a:off x="453857" y="2420888"/>
            <a:ext cx="3398063" cy="3951775"/>
          </a:xfrm>
        </p:spPr>
        <p:txBody>
          <a:bodyPr/>
          <a:lstStyle/>
          <a:p>
            <a:pPr marL="0" indent="0"/>
            <a:r>
              <a:rPr lang="tr-TR" dirty="0" smtClean="0">
                <a:solidFill>
                  <a:srgbClr val="FF0000"/>
                </a:solidFill>
              </a:rPr>
              <a:t>Enfeksiyon ve </a:t>
            </a:r>
            <a:r>
              <a:rPr lang="tr-TR" dirty="0" err="1" smtClean="0">
                <a:solidFill>
                  <a:srgbClr val="FF0000"/>
                </a:solidFill>
              </a:rPr>
              <a:t>İmmunite</a:t>
            </a:r>
            <a:endParaRPr lang="tr-TR" dirty="0" smtClean="0">
              <a:solidFill>
                <a:srgbClr val="FF0000"/>
              </a:solidFill>
            </a:endParaRPr>
          </a:p>
          <a:p>
            <a:pPr marL="342900" indent="-342900">
              <a:buFont typeface="Arial" panose="020B0604020202020204" pitchFamily="34" charset="0"/>
              <a:buChar char="•"/>
            </a:pPr>
            <a:r>
              <a:rPr lang="tr-TR" sz="1800" dirty="0" err="1" smtClean="0"/>
              <a:t>İmmun</a:t>
            </a:r>
            <a:r>
              <a:rPr lang="tr-TR" sz="1800" dirty="0" smtClean="0"/>
              <a:t> </a:t>
            </a:r>
            <a:r>
              <a:rPr lang="tr-TR" sz="1800" dirty="0" err="1" smtClean="0"/>
              <a:t>supresyon</a:t>
            </a:r>
            <a:endParaRPr lang="tr-TR" sz="1800" dirty="0" smtClean="0"/>
          </a:p>
          <a:p>
            <a:pPr marL="342900" indent="-342900">
              <a:buFont typeface="Arial" panose="020B0604020202020204" pitchFamily="34" charset="0"/>
              <a:buChar char="•"/>
            </a:pPr>
            <a:r>
              <a:rPr lang="tr-TR" sz="1800" dirty="0" smtClean="0"/>
              <a:t>Yüksek doz ve uzun süre kullanımda PPD ile takip</a:t>
            </a:r>
          </a:p>
          <a:p>
            <a:pPr marL="342900" indent="-342900">
              <a:buFont typeface="Arial" panose="020B0604020202020204" pitchFamily="34" charset="0"/>
              <a:buChar char="•"/>
            </a:pPr>
            <a:r>
              <a:rPr lang="tr-TR" sz="1800" dirty="0" err="1" smtClean="0"/>
              <a:t>Varisella</a:t>
            </a:r>
            <a:r>
              <a:rPr lang="tr-TR" sz="1800" dirty="0" smtClean="0"/>
              <a:t> karşılaşırsa           </a:t>
            </a:r>
            <a:r>
              <a:rPr lang="tr-TR" sz="1800" dirty="0" err="1"/>
              <a:t>v</a:t>
            </a:r>
            <a:r>
              <a:rPr lang="tr-TR" sz="1800" dirty="0" err="1" smtClean="0"/>
              <a:t>arisella</a:t>
            </a:r>
            <a:r>
              <a:rPr lang="tr-TR" sz="1800" dirty="0" smtClean="0"/>
              <a:t> </a:t>
            </a:r>
            <a:r>
              <a:rPr lang="tr-TR" sz="1800" dirty="0" err="1" smtClean="0"/>
              <a:t>zoster</a:t>
            </a:r>
            <a:r>
              <a:rPr lang="tr-TR" sz="1800" dirty="0" smtClean="0"/>
              <a:t> </a:t>
            </a:r>
            <a:r>
              <a:rPr lang="tr-TR" sz="1800" dirty="0" err="1" smtClean="0"/>
              <a:t>Ig</a:t>
            </a:r>
            <a:r>
              <a:rPr lang="tr-TR" sz="1800" dirty="0" smtClean="0"/>
              <a:t> verilmeli (10 güne kadar)</a:t>
            </a:r>
          </a:p>
          <a:p>
            <a:pPr marL="342900" indent="-342900">
              <a:buFont typeface="Arial" panose="020B0604020202020204" pitchFamily="34" charset="0"/>
              <a:buChar char="•"/>
            </a:pPr>
            <a:r>
              <a:rPr lang="tr-TR" sz="1800" dirty="0" smtClean="0"/>
              <a:t>VZIG yoksa IVIG (400 mg/kg) </a:t>
            </a:r>
          </a:p>
          <a:p>
            <a:pPr marL="342900" indent="-342900">
              <a:buFont typeface="Arial" panose="020B0604020202020204" pitchFamily="34" charset="0"/>
              <a:buChar char="•"/>
            </a:pPr>
            <a:r>
              <a:rPr lang="tr-TR" sz="1800" dirty="0" smtClean="0"/>
              <a:t>Aktif enfeksiyon IV </a:t>
            </a:r>
            <a:r>
              <a:rPr lang="tr-TR" sz="1800" dirty="0" err="1" smtClean="0"/>
              <a:t>asiklovir</a:t>
            </a:r>
            <a:endParaRPr lang="tr-TR" sz="1800" dirty="0"/>
          </a:p>
        </p:txBody>
      </p:sp>
      <p:sp>
        <p:nvSpPr>
          <p:cNvPr id="11" name="İçerik Yer Tutucusu 10"/>
          <p:cNvSpPr>
            <a:spLocks noGrp="1"/>
          </p:cNvSpPr>
          <p:nvPr>
            <p:ph sz="quarter" idx="4"/>
          </p:nvPr>
        </p:nvSpPr>
        <p:spPr>
          <a:xfrm>
            <a:off x="4496669" y="2420889"/>
            <a:ext cx="4574160" cy="4320480"/>
          </a:xfrm>
        </p:spPr>
        <p:txBody>
          <a:bodyPr/>
          <a:lstStyle/>
          <a:p>
            <a:r>
              <a:rPr lang="tr-TR" dirty="0" smtClean="0">
                <a:solidFill>
                  <a:srgbClr val="FF0000"/>
                </a:solidFill>
              </a:rPr>
              <a:t>Katarakt</a:t>
            </a:r>
          </a:p>
          <a:p>
            <a:pPr marL="342900" indent="-342900">
              <a:buFont typeface="Arial" panose="020B0604020202020204" pitchFamily="34" charset="0"/>
              <a:buChar char="•"/>
            </a:pPr>
            <a:r>
              <a:rPr lang="tr-TR" sz="1800" u="sng" dirty="0" smtClean="0">
                <a:solidFill>
                  <a:schemeClr val="tx1"/>
                </a:solidFill>
              </a:rPr>
              <a:t>&gt;</a:t>
            </a:r>
            <a:r>
              <a:rPr lang="tr-TR" sz="1800" dirty="0" smtClean="0">
                <a:solidFill>
                  <a:schemeClr val="tx1"/>
                </a:solidFill>
              </a:rPr>
              <a:t>9 mg/m</a:t>
            </a:r>
            <a:r>
              <a:rPr lang="tr-TR" sz="1800" baseline="30000" dirty="0" smtClean="0">
                <a:solidFill>
                  <a:schemeClr val="tx1"/>
                </a:solidFill>
              </a:rPr>
              <a:t>2</a:t>
            </a:r>
            <a:r>
              <a:rPr lang="tr-TR" sz="1800" dirty="0" smtClean="0">
                <a:solidFill>
                  <a:schemeClr val="tx1"/>
                </a:solidFill>
              </a:rPr>
              <a:t> </a:t>
            </a:r>
            <a:r>
              <a:rPr lang="tr-TR" sz="1800" dirty="0" err="1" smtClean="0">
                <a:solidFill>
                  <a:schemeClr val="tx1"/>
                </a:solidFill>
              </a:rPr>
              <a:t>Prednizona</a:t>
            </a:r>
            <a:r>
              <a:rPr lang="tr-TR" sz="1800" dirty="0" smtClean="0">
                <a:solidFill>
                  <a:schemeClr val="tx1"/>
                </a:solidFill>
              </a:rPr>
              <a:t> eşit doz</a:t>
            </a:r>
          </a:p>
          <a:p>
            <a:pPr marL="342900" indent="-342900">
              <a:buFont typeface="Arial" panose="020B0604020202020204" pitchFamily="34" charset="0"/>
              <a:buChar char="•"/>
            </a:pPr>
            <a:r>
              <a:rPr lang="tr-TR" sz="1800" dirty="0" smtClean="0">
                <a:solidFill>
                  <a:schemeClr val="tx1"/>
                </a:solidFill>
              </a:rPr>
              <a:t>&gt; 1 yıl süreli kullanım</a:t>
            </a:r>
          </a:p>
          <a:p>
            <a:pPr marL="342900" indent="-342900">
              <a:buFont typeface="Arial" panose="020B0604020202020204" pitchFamily="34" charset="0"/>
              <a:buChar char="•"/>
            </a:pPr>
            <a:r>
              <a:rPr lang="tr-TR" sz="1800" dirty="0" smtClean="0">
                <a:solidFill>
                  <a:schemeClr val="tx1"/>
                </a:solidFill>
              </a:rPr>
              <a:t>Görme problemi yapmaz</a:t>
            </a:r>
          </a:p>
          <a:p>
            <a:pPr marL="342900" indent="-342900">
              <a:buFont typeface="Arial" panose="020B0604020202020204" pitchFamily="34" charset="0"/>
              <a:buChar char="•"/>
            </a:pPr>
            <a:r>
              <a:rPr lang="tr-TR" sz="1800" dirty="0" smtClean="0">
                <a:solidFill>
                  <a:schemeClr val="tx1"/>
                </a:solidFill>
              </a:rPr>
              <a:t>Glokom yönünden takip</a:t>
            </a:r>
          </a:p>
          <a:p>
            <a:pPr marL="0" indent="0"/>
            <a:r>
              <a:rPr lang="tr-TR" dirty="0" smtClean="0">
                <a:solidFill>
                  <a:srgbClr val="FF0000"/>
                </a:solidFill>
              </a:rPr>
              <a:t>Kas problemleri</a:t>
            </a:r>
          </a:p>
          <a:p>
            <a:pPr marL="285750" indent="-285750">
              <a:buFont typeface="Arial" panose="020B0604020202020204" pitchFamily="34" charset="0"/>
              <a:buChar char="•"/>
            </a:pPr>
            <a:r>
              <a:rPr lang="tr-TR" sz="1800" dirty="0" smtClean="0">
                <a:solidFill>
                  <a:schemeClr val="tx1"/>
                </a:solidFill>
              </a:rPr>
              <a:t>Yüksek doz sonrası</a:t>
            </a:r>
          </a:p>
          <a:p>
            <a:pPr marL="285750" indent="-285750">
              <a:buFont typeface="Arial" panose="020B0604020202020204" pitchFamily="34" charset="0"/>
              <a:buChar char="•"/>
            </a:pPr>
            <a:r>
              <a:rPr lang="tr-TR" sz="1800" dirty="0" err="1" smtClean="0">
                <a:solidFill>
                  <a:schemeClr val="tx1"/>
                </a:solidFill>
              </a:rPr>
              <a:t>Proksimal</a:t>
            </a:r>
            <a:r>
              <a:rPr lang="tr-TR" sz="1800" dirty="0" smtClean="0">
                <a:solidFill>
                  <a:schemeClr val="tx1"/>
                </a:solidFill>
              </a:rPr>
              <a:t> kaslarda </a:t>
            </a:r>
            <a:r>
              <a:rPr lang="tr-TR" sz="1800" dirty="0" err="1" smtClean="0">
                <a:solidFill>
                  <a:schemeClr val="tx1"/>
                </a:solidFill>
              </a:rPr>
              <a:t>myopati</a:t>
            </a:r>
            <a:r>
              <a:rPr lang="tr-TR" sz="1800" dirty="0" smtClean="0">
                <a:solidFill>
                  <a:schemeClr val="tx1"/>
                </a:solidFill>
              </a:rPr>
              <a:t>, </a:t>
            </a:r>
            <a:r>
              <a:rPr lang="tr-TR" sz="1800" dirty="0" err="1" smtClean="0">
                <a:solidFill>
                  <a:schemeClr val="tx1"/>
                </a:solidFill>
              </a:rPr>
              <a:t>atrofi</a:t>
            </a:r>
            <a:endParaRPr lang="tr-TR" sz="1800" dirty="0" smtClean="0">
              <a:solidFill>
                <a:schemeClr val="tx1"/>
              </a:solidFill>
            </a:endParaRPr>
          </a:p>
          <a:p>
            <a:pPr marL="285750" indent="-285750">
              <a:buFont typeface="Arial" panose="020B0604020202020204" pitchFamily="34" charset="0"/>
              <a:buChar char="•"/>
            </a:pPr>
            <a:r>
              <a:rPr lang="tr-TR" sz="1800" dirty="0" smtClean="0">
                <a:solidFill>
                  <a:schemeClr val="tx1"/>
                </a:solidFill>
              </a:rPr>
              <a:t>Ağrı, hassasiyet</a:t>
            </a:r>
          </a:p>
          <a:p>
            <a:pPr marL="285750" indent="-285750">
              <a:buFont typeface="Arial" panose="020B0604020202020204" pitchFamily="34" charset="0"/>
              <a:buChar char="•"/>
            </a:pPr>
            <a:r>
              <a:rPr lang="tr-TR" sz="1800" dirty="0" smtClean="0">
                <a:solidFill>
                  <a:schemeClr val="tx1"/>
                </a:solidFill>
              </a:rPr>
              <a:t>Kas enzimleri ve EMG normal</a:t>
            </a:r>
          </a:p>
        </p:txBody>
      </p:sp>
      <p:sp>
        <p:nvSpPr>
          <p:cNvPr id="7" name="Başlık 1"/>
          <p:cNvSpPr txBox="1">
            <a:spLocks/>
          </p:cNvSpPr>
          <p:nvPr/>
        </p:nvSpPr>
        <p:spPr bwMode="auto">
          <a:xfrm>
            <a:off x="456481" y="273629"/>
            <a:ext cx="8226720" cy="9231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err="1" smtClean="0">
                <a:ln>
                  <a:noFill/>
                </a:ln>
                <a:solidFill>
                  <a:srgbClr val="000000"/>
                </a:solidFill>
                <a:effectLst/>
                <a:uLnTx/>
                <a:uFillTx/>
                <a:latin typeface="Calibri"/>
                <a:ea typeface="+mn-ea"/>
                <a:cs typeface="+mn-cs"/>
              </a:rPr>
              <a:t>Glukokortikoidler</a:t>
            </a:r>
            <a:endParaRPr kumimoji="0" lang="tr-TR" sz="2800" b="1"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6029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bwMode="auto">
          <a:xfrm>
            <a:off x="695388" y="1196753"/>
            <a:ext cx="7969250" cy="432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57153" indent="-457153" algn="just" eaLnBrk="1" hangingPunct="1">
              <a:lnSpc>
                <a:spcPct val="150000"/>
              </a:lnSpc>
              <a:buClr>
                <a:srgbClr val="1F497D"/>
              </a:buClr>
              <a:buSzPct val="90000"/>
              <a:buFont typeface="+mj-lt"/>
              <a:buAutoNum type="arabicPeriod" startAt="7"/>
            </a:pPr>
            <a:r>
              <a:rPr lang="tr-TR" altLang="tr-TR" sz="2000" dirty="0">
                <a:solidFill>
                  <a:prstClr val="black"/>
                </a:solidFill>
                <a:latin typeface="Calibri" panose="020F0502020204030204" pitchFamily="34" charset="0"/>
              </a:rPr>
              <a:t>Kurumsal izleme, denetim ve </a:t>
            </a:r>
            <a:r>
              <a:rPr lang="tr-TR" altLang="tr-TR" sz="2000" b="1" dirty="0">
                <a:solidFill>
                  <a:srgbClr val="FF0000"/>
                </a:solidFill>
                <a:latin typeface="Calibri" panose="020F0502020204030204" pitchFamily="34" charset="0"/>
              </a:rPr>
              <a:t>geri bildirim sistemi</a:t>
            </a:r>
          </a:p>
          <a:p>
            <a:pPr marL="457153" indent="-457153" algn="just" eaLnBrk="1" hangingPunct="1">
              <a:lnSpc>
                <a:spcPct val="150000"/>
              </a:lnSpc>
              <a:buClr>
                <a:srgbClr val="1F497D"/>
              </a:buClr>
              <a:buSzPct val="90000"/>
              <a:buFont typeface="+mj-lt"/>
              <a:buAutoNum type="arabicPeriod" startAt="7"/>
            </a:pPr>
            <a:r>
              <a:rPr lang="tr-TR" altLang="tr-TR" sz="2000" dirty="0">
                <a:solidFill>
                  <a:prstClr val="black"/>
                </a:solidFill>
                <a:latin typeface="Calibri" panose="020F0502020204030204" pitchFamily="34" charset="0"/>
              </a:rPr>
              <a:t>İlaçlar konusunda bağımsız </a:t>
            </a:r>
            <a:r>
              <a:rPr lang="tr-TR" altLang="tr-TR" sz="2000" b="1" dirty="0">
                <a:solidFill>
                  <a:srgbClr val="FF0000"/>
                </a:solidFill>
                <a:latin typeface="Calibri" panose="020F0502020204030204" pitchFamily="34" charset="0"/>
              </a:rPr>
              <a:t>bilgi kaynakları</a:t>
            </a:r>
          </a:p>
          <a:p>
            <a:pPr marL="457153" indent="-457153" algn="just" eaLnBrk="1" hangingPunct="1">
              <a:lnSpc>
                <a:spcPct val="150000"/>
              </a:lnSpc>
              <a:buClr>
                <a:srgbClr val="1F497D"/>
              </a:buClr>
              <a:buSzPct val="90000"/>
              <a:buFont typeface="Century Schoolbook" pitchFamily="18" charset="0"/>
              <a:buAutoNum type="arabicPeriod" startAt="7"/>
            </a:pPr>
            <a:r>
              <a:rPr lang="tr-TR" altLang="tr-TR" sz="2000" dirty="0">
                <a:latin typeface="Calibri" panose="020F0502020204030204" pitchFamily="34" charset="0"/>
              </a:rPr>
              <a:t>İlaçlar hakkında </a:t>
            </a:r>
            <a:r>
              <a:rPr lang="tr-TR" altLang="tr-TR" sz="2000" b="1" dirty="0">
                <a:solidFill>
                  <a:srgbClr val="FF0000"/>
                </a:solidFill>
                <a:latin typeface="Calibri" panose="020F0502020204030204" pitchFamily="34" charset="0"/>
              </a:rPr>
              <a:t>kamuoyu eğitimi </a:t>
            </a:r>
            <a:endParaRPr lang="tr-TR" altLang="tr-TR" sz="2000" dirty="0">
              <a:solidFill>
                <a:prstClr val="black"/>
              </a:solidFill>
              <a:latin typeface="Calibri" panose="020F0502020204030204" pitchFamily="34" charset="0"/>
            </a:endParaRPr>
          </a:p>
          <a:p>
            <a:pPr marL="457153" indent="-457153" algn="just" eaLnBrk="1" hangingPunct="1">
              <a:lnSpc>
                <a:spcPct val="150000"/>
              </a:lnSpc>
              <a:buClr>
                <a:srgbClr val="1F497D"/>
              </a:buClr>
              <a:buSzPct val="90000"/>
              <a:buFont typeface="Century Schoolbook" pitchFamily="18" charset="0"/>
              <a:buAutoNum type="arabicPeriod" startAt="7"/>
            </a:pPr>
            <a:r>
              <a:rPr lang="tr-TR" altLang="tr-TR" sz="2000" dirty="0">
                <a:solidFill>
                  <a:prstClr val="black"/>
                </a:solidFill>
                <a:latin typeface="Calibri" panose="020F0502020204030204" pitchFamily="34" charset="0"/>
              </a:rPr>
              <a:t>Mali girişimlerden sakınılması - </a:t>
            </a:r>
            <a:r>
              <a:rPr lang="tr-TR" altLang="tr-TR" sz="2000" b="1" dirty="0">
                <a:solidFill>
                  <a:srgbClr val="FF0000"/>
                </a:solidFill>
                <a:latin typeface="Calibri" panose="020F0502020204030204" pitchFamily="34" charset="0"/>
              </a:rPr>
              <a:t>Etik olmayan </a:t>
            </a:r>
          </a:p>
          <a:p>
            <a:pPr marL="457153" indent="-457153" algn="just" eaLnBrk="1" hangingPunct="1">
              <a:lnSpc>
                <a:spcPct val="150000"/>
              </a:lnSpc>
              <a:buClr>
                <a:srgbClr val="1F497D"/>
              </a:buClr>
              <a:buSzPct val="90000"/>
              <a:buFont typeface="Century Schoolbook" pitchFamily="18" charset="0"/>
              <a:buAutoNum type="arabicPeriod" startAt="7"/>
            </a:pPr>
            <a:r>
              <a:rPr lang="tr-TR" altLang="tr-TR" sz="2000" dirty="0">
                <a:solidFill>
                  <a:prstClr val="black"/>
                </a:solidFill>
                <a:latin typeface="Calibri" panose="020F0502020204030204" pitchFamily="34" charset="0"/>
              </a:rPr>
              <a:t>Uygun ve zorunlu  düzenlemeleri hayata geçirme </a:t>
            </a:r>
          </a:p>
          <a:p>
            <a:pPr marL="457153" indent="-457153" algn="just" eaLnBrk="1" hangingPunct="1">
              <a:lnSpc>
                <a:spcPct val="150000"/>
              </a:lnSpc>
              <a:buClr>
                <a:srgbClr val="1F497D"/>
              </a:buClr>
              <a:buSzPct val="90000"/>
              <a:buFont typeface="Century Schoolbook" pitchFamily="18" charset="0"/>
              <a:buAutoNum type="arabicPeriod" startAt="7"/>
            </a:pPr>
            <a:r>
              <a:rPr lang="tr-TR" altLang="tr-TR" sz="2000" dirty="0">
                <a:solidFill>
                  <a:prstClr val="black"/>
                </a:solidFill>
                <a:latin typeface="Calibri" panose="020F0502020204030204" pitchFamily="34" charset="0"/>
              </a:rPr>
              <a:t>İlaçların ve personellerin mevcudiyetini güvence altına almaya yönelik yeterli devlet harcamalarının sağlanması</a:t>
            </a:r>
          </a:p>
        </p:txBody>
      </p:sp>
      <p:sp>
        <p:nvSpPr>
          <p:cNvPr id="3" name="4 Metin kutusu"/>
          <p:cNvSpPr txBox="1">
            <a:spLocks noChangeArrowheads="1"/>
          </p:cNvSpPr>
          <p:nvPr/>
        </p:nvSpPr>
        <p:spPr bwMode="auto">
          <a:xfrm>
            <a:off x="5004049" y="6518276"/>
            <a:ext cx="39846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tr-TR" altLang="tr-TR" sz="1200" dirty="0">
                <a:solidFill>
                  <a:srgbClr val="000000"/>
                </a:solidFill>
                <a:latin typeface="Calibri" pitchFamily="34" charset="0"/>
              </a:rPr>
              <a:t>*WHO </a:t>
            </a:r>
            <a:r>
              <a:rPr lang="tr-TR" altLang="tr-TR" sz="1200" dirty="0" err="1">
                <a:solidFill>
                  <a:srgbClr val="000000"/>
                </a:solidFill>
                <a:latin typeface="Calibri" pitchFamily="34" charset="0"/>
              </a:rPr>
              <a:t>Policy</a:t>
            </a:r>
            <a:r>
              <a:rPr lang="tr-TR" altLang="tr-TR" sz="1200" dirty="0">
                <a:solidFill>
                  <a:srgbClr val="000000"/>
                </a:solidFill>
                <a:latin typeface="Calibri" pitchFamily="34" charset="0"/>
              </a:rPr>
              <a:t> </a:t>
            </a:r>
            <a:r>
              <a:rPr lang="tr-TR" altLang="tr-TR" sz="1200" dirty="0" err="1">
                <a:solidFill>
                  <a:srgbClr val="000000"/>
                </a:solidFill>
                <a:latin typeface="Calibri" pitchFamily="34" charset="0"/>
              </a:rPr>
              <a:t>Perspectives</a:t>
            </a:r>
            <a:r>
              <a:rPr lang="tr-TR" altLang="tr-TR" sz="1200" dirty="0">
                <a:solidFill>
                  <a:srgbClr val="000000"/>
                </a:solidFill>
                <a:latin typeface="Calibri" pitchFamily="34" charset="0"/>
              </a:rPr>
              <a:t> on </a:t>
            </a:r>
            <a:r>
              <a:rPr lang="tr-TR" altLang="tr-TR" sz="1200" dirty="0" err="1">
                <a:solidFill>
                  <a:srgbClr val="000000"/>
                </a:solidFill>
                <a:latin typeface="Calibri" pitchFamily="34" charset="0"/>
              </a:rPr>
              <a:t>Medicines</a:t>
            </a:r>
            <a:r>
              <a:rPr lang="tr-TR" altLang="tr-TR" sz="1200" dirty="0">
                <a:solidFill>
                  <a:srgbClr val="000000"/>
                </a:solidFill>
                <a:latin typeface="Calibri" pitchFamily="34" charset="0"/>
              </a:rPr>
              <a:t>; </a:t>
            </a:r>
            <a:r>
              <a:rPr lang="tr-TR" altLang="tr-TR" sz="1200" dirty="0" err="1">
                <a:solidFill>
                  <a:srgbClr val="000000"/>
                </a:solidFill>
                <a:latin typeface="Calibri" pitchFamily="34" charset="0"/>
              </a:rPr>
              <a:t>September</a:t>
            </a:r>
            <a:r>
              <a:rPr lang="tr-TR" altLang="tr-TR" sz="1200" dirty="0">
                <a:solidFill>
                  <a:srgbClr val="000000"/>
                </a:solidFill>
                <a:latin typeface="Calibri" pitchFamily="34" charset="0"/>
              </a:rPr>
              <a:t> 2002</a:t>
            </a:r>
          </a:p>
        </p:txBody>
      </p:sp>
      <p:sp>
        <p:nvSpPr>
          <p:cNvPr id="4" name="Dikdörtgen 3"/>
          <p:cNvSpPr/>
          <p:nvPr/>
        </p:nvSpPr>
        <p:spPr>
          <a:xfrm>
            <a:off x="1547664" y="340519"/>
            <a:ext cx="6264696" cy="492443"/>
          </a:xfrm>
          <a:prstGeom prst="rect">
            <a:avLst/>
          </a:prstGeom>
          <a:ln>
            <a:noFill/>
          </a:ln>
        </p:spPr>
        <p:style>
          <a:lnRef idx="1">
            <a:schemeClr val="dk1"/>
          </a:lnRef>
          <a:fillRef idx="2">
            <a:schemeClr val="dk1"/>
          </a:fillRef>
          <a:effectRef idx="1">
            <a:schemeClr val="dk1"/>
          </a:effectRef>
          <a:fontRef idx="minor">
            <a:schemeClr val="dk1"/>
          </a:fontRef>
        </p:style>
        <p:txBody>
          <a:bodyPr wrap="square" lIns="91430" tIns="45715" rIns="91430" bIns="45715">
            <a:spAutoFit/>
          </a:bodyPr>
          <a:lstStyle/>
          <a:p>
            <a:r>
              <a:rPr lang="tr-TR" altLang="tr-TR" sz="2600" b="1" kern="0" dirty="0">
                <a:solidFill>
                  <a:prstClr val="black"/>
                </a:solidFill>
              </a:rPr>
              <a:t>AKILCI İLAÇ KULLANIMINDA DSÖ ÖNERİLERİ</a:t>
            </a:r>
            <a:endParaRPr lang="tr-TR" kern="0" dirty="0" smtClean="0">
              <a:solidFill>
                <a:prstClr val="black"/>
              </a:solidFill>
            </a:endParaRPr>
          </a:p>
        </p:txBody>
      </p:sp>
    </p:spTree>
    <p:extLst>
      <p:ext uri="{BB962C8B-B14F-4D97-AF65-F5344CB8AC3E}">
        <p14:creationId xmlns:p14="http://schemas.microsoft.com/office/powerpoint/2010/main" val="2156964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sz="half" idx="2"/>
          </p:nvPr>
        </p:nvSpPr>
        <p:spPr>
          <a:xfrm>
            <a:off x="611560" y="2420888"/>
            <a:ext cx="3398063" cy="3951775"/>
          </a:xfrm>
        </p:spPr>
        <p:txBody>
          <a:bodyPr/>
          <a:lstStyle/>
          <a:p>
            <a:pPr marL="0" indent="0"/>
            <a:r>
              <a:rPr lang="tr-TR" dirty="0" smtClean="0">
                <a:solidFill>
                  <a:srgbClr val="FF0000"/>
                </a:solidFill>
              </a:rPr>
              <a:t>Merkezi Sinir Sistemi</a:t>
            </a:r>
          </a:p>
          <a:p>
            <a:pPr marL="342900" indent="-342900">
              <a:buFont typeface="Arial" panose="020B0604020202020204" pitchFamily="34" charset="0"/>
              <a:buChar char="•"/>
            </a:pPr>
            <a:r>
              <a:rPr lang="tr-TR" sz="1800" dirty="0" smtClean="0"/>
              <a:t>Psikoz (yüksek doz, ilk 4 gün)</a:t>
            </a:r>
          </a:p>
          <a:p>
            <a:pPr marL="342900" indent="-342900">
              <a:buFont typeface="Arial" panose="020B0604020202020204" pitchFamily="34" charset="0"/>
              <a:buChar char="•"/>
            </a:pPr>
            <a:r>
              <a:rPr lang="tr-TR" sz="1800" dirty="0" smtClean="0"/>
              <a:t>Erken dönem </a:t>
            </a:r>
            <a:r>
              <a:rPr lang="tr-TR" sz="1800" dirty="0" err="1"/>
              <a:t>ö</a:t>
            </a:r>
            <a:r>
              <a:rPr lang="tr-TR" sz="1800" dirty="0" err="1" smtClean="0"/>
              <a:t>fori</a:t>
            </a:r>
            <a:r>
              <a:rPr lang="tr-TR" sz="1800" dirty="0" smtClean="0"/>
              <a:t>, mani</a:t>
            </a:r>
          </a:p>
          <a:p>
            <a:pPr marL="342900" indent="-342900">
              <a:buFont typeface="Arial" panose="020B0604020202020204" pitchFamily="34" charset="0"/>
              <a:buChar char="•"/>
            </a:pPr>
            <a:r>
              <a:rPr lang="tr-TR" sz="1800" dirty="0" smtClean="0"/>
              <a:t>Geç dönem depresyon</a:t>
            </a:r>
          </a:p>
          <a:p>
            <a:pPr marL="342900" indent="-342900">
              <a:buFont typeface="Arial" panose="020B0604020202020204" pitchFamily="34" charset="0"/>
              <a:buChar char="•"/>
            </a:pPr>
            <a:r>
              <a:rPr lang="tr-TR" sz="1800" dirty="0" err="1" smtClean="0"/>
              <a:t>Psödotümör</a:t>
            </a:r>
            <a:r>
              <a:rPr lang="tr-TR" sz="1800" dirty="0" smtClean="0"/>
              <a:t> </a:t>
            </a:r>
            <a:r>
              <a:rPr lang="tr-TR" sz="1800" dirty="0" err="1" smtClean="0"/>
              <a:t>serebri</a:t>
            </a:r>
            <a:endParaRPr lang="tr-TR" sz="1800" dirty="0" smtClean="0"/>
          </a:p>
          <a:p>
            <a:pPr marL="342900" indent="-342900">
              <a:buFont typeface="Arial" panose="020B0604020202020204" pitchFamily="34" charset="0"/>
              <a:buChar char="•"/>
            </a:pPr>
            <a:endParaRPr lang="tr-TR" sz="1800" dirty="0" smtClean="0"/>
          </a:p>
          <a:p>
            <a:pPr marL="0" indent="0"/>
            <a:r>
              <a:rPr lang="tr-TR" dirty="0" err="1" smtClean="0">
                <a:solidFill>
                  <a:srgbClr val="FF0000"/>
                </a:solidFill>
              </a:rPr>
              <a:t>Glukoz</a:t>
            </a:r>
            <a:r>
              <a:rPr lang="tr-TR" dirty="0" smtClean="0">
                <a:solidFill>
                  <a:srgbClr val="FF0000"/>
                </a:solidFill>
              </a:rPr>
              <a:t> </a:t>
            </a:r>
            <a:r>
              <a:rPr lang="tr-TR" dirty="0" err="1" smtClean="0">
                <a:solidFill>
                  <a:srgbClr val="FF0000"/>
                </a:solidFill>
              </a:rPr>
              <a:t>İntöleransı</a:t>
            </a:r>
            <a:endParaRPr lang="tr-TR" dirty="0" smtClean="0">
              <a:solidFill>
                <a:srgbClr val="FF0000"/>
              </a:solidFill>
            </a:endParaRPr>
          </a:p>
        </p:txBody>
      </p:sp>
      <p:sp>
        <p:nvSpPr>
          <p:cNvPr id="11" name="İçerik Yer Tutucusu 10"/>
          <p:cNvSpPr>
            <a:spLocks noGrp="1"/>
          </p:cNvSpPr>
          <p:nvPr>
            <p:ph sz="quarter" idx="4"/>
          </p:nvPr>
        </p:nvSpPr>
        <p:spPr>
          <a:xfrm>
            <a:off x="4496669" y="2420889"/>
            <a:ext cx="4574160" cy="4320480"/>
          </a:xfrm>
        </p:spPr>
        <p:txBody>
          <a:bodyPr/>
          <a:lstStyle/>
          <a:p>
            <a:r>
              <a:rPr lang="tr-TR" dirty="0" smtClean="0">
                <a:solidFill>
                  <a:srgbClr val="FF0000"/>
                </a:solidFill>
              </a:rPr>
              <a:t>Kalp-damar sistemi</a:t>
            </a:r>
          </a:p>
          <a:p>
            <a:pPr marL="342900" indent="-342900">
              <a:buFont typeface="Arial" panose="020B0604020202020204" pitchFamily="34" charset="0"/>
              <a:buChar char="•"/>
            </a:pPr>
            <a:r>
              <a:rPr lang="tr-TR" sz="1800" dirty="0" smtClean="0">
                <a:solidFill>
                  <a:schemeClr val="tx1"/>
                </a:solidFill>
              </a:rPr>
              <a:t>Hipertansiyon </a:t>
            </a:r>
          </a:p>
          <a:p>
            <a:pPr marL="342900" indent="-342900">
              <a:buFont typeface="Arial" panose="020B0604020202020204" pitchFamily="34" charset="0"/>
              <a:buChar char="•"/>
            </a:pPr>
            <a:r>
              <a:rPr lang="tr-TR" sz="1800" dirty="0" err="1" smtClean="0">
                <a:solidFill>
                  <a:schemeClr val="tx1"/>
                </a:solidFill>
              </a:rPr>
              <a:t>Dislipidemi</a:t>
            </a:r>
            <a:endParaRPr lang="tr-TR" sz="1800" dirty="0" smtClean="0">
              <a:solidFill>
                <a:schemeClr val="tx1"/>
              </a:solidFill>
            </a:endParaRPr>
          </a:p>
          <a:p>
            <a:pPr marL="342900" indent="-342900">
              <a:buFont typeface="Arial" panose="020B0604020202020204" pitchFamily="34" charset="0"/>
              <a:buChar char="•"/>
            </a:pPr>
            <a:r>
              <a:rPr lang="tr-TR" sz="1800" dirty="0" smtClean="0">
                <a:solidFill>
                  <a:schemeClr val="tx1"/>
                </a:solidFill>
              </a:rPr>
              <a:t>Özellikle </a:t>
            </a:r>
            <a:r>
              <a:rPr lang="tr-TR" sz="1800" dirty="0" err="1" smtClean="0">
                <a:solidFill>
                  <a:schemeClr val="tx1"/>
                </a:solidFill>
              </a:rPr>
              <a:t>SLE’de</a:t>
            </a:r>
            <a:r>
              <a:rPr lang="tr-TR" sz="1800" dirty="0" smtClean="0">
                <a:solidFill>
                  <a:schemeClr val="tx1"/>
                </a:solidFill>
              </a:rPr>
              <a:t> koroner </a:t>
            </a:r>
            <a:r>
              <a:rPr lang="tr-TR" sz="1800" dirty="0" err="1" smtClean="0">
                <a:solidFill>
                  <a:schemeClr val="tx1"/>
                </a:solidFill>
              </a:rPr>
              <a:t>ateroskleroz</a:t>
            </a:r>
            <a:r>
              <a:rPr lang="tr-TR" sz="1800" dirty="0" smtClean="0">
                <a:solidFill>
                  <a:schemeClr val="tx1"/>
                </a:solidFill>
              </a:rPr>
              <a:t> (erken yaşta, nedeni belli değil)</a:t>
            </a:r>
          </a:p>
          <a:p>
            <a:pPr marL="0" indent="0"/>
            <a:r>
              <a:rPr lang="tr-TR" dirty="0" smtClean="0">
                <a:solidFill>
                  <a:srgbClr val="FF0000"/>
                </a:solidFill>
              </a:rPr>
              <a:t>Hematoloji</a:t>
            </a:r>
          </a:p>
          <a:p>
            <a:pPr marL="285750" indent="-285750">
              <a:buFont typeface="Arial" panose="020B0604020202020204" pitchFamily="34" charset="0"/>
              <a:buChar char="•"/>
            </a:pPr>
            <a:r>
              <a:rPr lang="tr-TR" sz="1800" dirty="0" smtClean="0">
                <a:solidFill>
                  <a:schemeClr val="tx1"/>
                </a:solidFill>
              </a:rPr>
              <a:t>Lenfosit, </a:t>
            </a:r>
            <a:r>
              <a:rPr lang="tr-TR" sz="1800" dirty="0" err="1" smtClean="0">
                <a:solidFill>
                  <a:schemeClr val="tx1"/>
                </a:solidFill>
              </a:rPr>
              <a:t>monosit</a:t>
            </a:r>
            <a:r>
              <a:rPr lang="tr-TR" sz="1800" dirty="0" smtClean="0">
                <a:solidFill>
                  <a:schemeClr val="tx1"/>
                </a:solidFill>
              </a:rPr>
              <a:t>, </a:t>
            </a:r>
          </a:p>
          <a:p>
            <a:pPr marL="285750" indent="-285750">
              <a:buFont typeface="Arial" panose="020B0604020202020204" pitchFamily="34" charset="0"/>
              <a:buChar char="•"/>
            </a:pPr>
            <a:r>
              <a:rPr lang="tr-TR" sz="1800" dirty="0" smtClean="0">
                <a:solidFill>
                  <a:schemeClr val="tx1"/>
                </a:solidFill>
              </a:rPr>
              <a:t>bazofil, </a:t>
            </a:r>
            <a:r>
              <a:rPr lang="tr-TR" sz="1800" dirty="0" err="1" smtClean="0">
                <a:solidFill>
                  <a:schemeClr val="tx1"/>
                </a:solidFill>
              </a:rPr>
              <a:t>eozinofil</a:t>
            </a:r>
            <a:endParaRPr lang="tr-TR" sz="1800" dirty="0" smtClean="0">
              <a:solidFill>
                <a:schemeClr val="tx1"/>
              </a:solidFill>
            </a:endParaRPr>
          </a:p>
          <a:p>
            <a:pPr marL="285750" indent="-285750">
              <a:buFont typeface="Arial" panose="020B0604020202020204" pitchFamily="34" charset="0"/>
              <a:buChar char="•"/>
            </a:pPr>
            <a:r>
              <a:rPr lang="tr-TR" sz="1800" dirty="0" err="1" smtClean="0">
                <a:solidFill>
                  <a:schemeClr val="tx1"/>
                </a:solidFill>
              </a:rPr>
              <a:t>Nötrofil</a:t>
            </a:r>
            <a:r>
              <a:rPr lang="tr-TR" sz="1800" dirty="0" smtClean="0">
                <a:solidFill>
                  <a:schemeClr val="tx1"/>
                </a:solidFill>
              </a:rPr>
              <a:t>                               artar</a:t>
            </a:r>
          </a:p>
        </p:txBody>
      </p:sp>
      <p:cxnSp>
        <p:nvCxnSpPr>
          <p:cNvPr id="5" name="Düz Ok Bağlayıcısı 4"/>
          <p:cNvCxnSpPr/>
          <p:nvPr/>
        </p:nvCxnSpPr>
        <p:spPr bwMode="auto">
          <a:xfrm>
            <a:off x="5868144" y="5866442"/>
            <a:ext cx="1512168" cy="1"/>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6" name="Sağ Ayraç 5"/>
          <p:cNvSpPr/>
          <p:nvPr/>
        </p:nvSpPr>
        <p:spPr bwMode="auto">
          <a:xfrm>
            <a:off x="6804248" y="4869160"/>
            <a:ext cx="184731" cy="792088"/>
          </a:xfrm>
          <a:prstGeom prst="rightBrac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tr-TR" sz="1800" b="0" i="0" u="none" strike="noStrike" cap="none" normalizeH="0" baseline="0" smtClean="0">
              <a:ln>
                <a:noFill/>
              </a:ln>
              <a:effectLst/>
              <a:latin typeface="Arial" charset="0"/>
            </a:endParaRPr>
          </a:p>
        </p:txBody>
      </p:sp>
      <p:sp>
        <p:nvSpPr>
          <p:cNvPr id="7" name="Metin kutusu 6"/>
          <p:cNvSpPr txBox="1"/>
          <p:nvPr/>
        </p:nvSpPr>
        <p:spPr>
          <a:xfrm>
            <a:off x="7380312" y="5107250"/>
            <a:ext cx="748923" cy="369332"/>
          </a:xfrm>
          <a:prstGeom prst="rect">
            <a:avLst/>
          </a:prstGeom>
          <a:noFill/>
        </p:spPr>
        <p:txBody>
          <a:bodyPr wrap="none" rtlCol="0">
            <a:spAutoFit/>
          </a:bodyPr>
          <a:lstStyle/>
          <a:p>
            <a:r>
              <a:rPr lang="tr-TR" dirty="0" smtClean="0"/>
              <a:t>azalır</a:t>
            </a:r>
            <a:endParaRPr lang="tr-TR" dirty="0"/>
          </a:p>
        </p:txBody>
      </p:sp>
      <p:sp>
        <p:nvSpPr>
          <p:cNvPr id="14" name="Başlık 1"/>
          <p:cNvSpPr txBox="1">
            <a:spLocks/>
          </p:cNvSpPr>
          <p:nvPr/>
        </p:nvSpPr>
        <p:spPr bwMode="auto">
          <a:xfrm>
            <a:off x="456481" y="273629"/>
            <a:ext cx="8226720" cy="9231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pPr marL="0" marR="0" lvl="0" indent="0" algn="ctr" defTabSz="407484"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tr-TR" sz="2800" b="1" i="0" u="none" strike="noStrike" kern="0" cap="none" spc="0" normalizeH="0" baseline="0" noProof="0" dirty="0" err="1" smtClean="0">
                <a:ln>
                  <a:noFill/>
                </a:ln>
                <a:solidFill>
                  <a:srgbClr val="000000"/>
                </a:solidFill>
                <a:effectLst/>
                <a:uLnTx/>
                <a:uFillTx/>
                <a:latin typeface="Calibri"/>
                <a:ea typeface="+mn-ea"/>
                <a:cs typeface="+mn-cs"/>
              </a:rPr>
              <a:t>Glukokortikoidler</a:t>
            </a:r>
            <a:endParaRPr kumimoji="0" lang="tr-TR" sz="2800" b="1" i="0" u="none" strike="noStrike" kern="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4485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7200" y="1600201"/>
            <a:ext cx="8229600" cy="5069159"/>
          </a:xfrm>
        </p:spPr>
        <p:txBody>
          <a:bodyPr>
            <a:normAutofit/>
          </a:bodyPr>
          <a:lstStyle/>
          <a:p>
            <a:pPr marL="0" indent="0">
              <a:buNone/>
            </a:pPr>
            <a:r>
              <a:rPr lang="tr-TR" dirty="0" err="1" smtClean="0">
                <a:solidFill>
                  <a:srgbClr val="FF0000"/>
                </a:solidFill>
              </a:rPr>
              <a:t>Toksisiteyi</a:t>
            </a:r>
            <a:r>
              <a:rPr lang="tr-TR" dirty="0" smtClean="0">
                <a:solidFill>
                  <a:srgbClr val="FF0000"/>
                </a:solidFill>
              </a:rPr>
              <a:t> önlemek / en düşük düzeye indirmek</a:t>
            </a:r>
          </a:p>
          <a:p>
            <a:pPr marL="0" indent="0">
              <a:buNone/>
            </a:pPr>
            <a:endParaRPr lang="tr-TR" dirty="0" smtClean="0">
              <a:solidFill>
                <a:srgbClr val="FF0000"/>
              </a:solidFill>
            </a:endParaRPr>
          </a:p>
          <a:p>
            <a:r>
              <a:rPr lang="tr-TR" sz="2400" dirty="0" smtClean="0"/>
              <a:t>Kısa yarı ömürlü olanlar tercih edilmeli</a:t>
            </a:r>
          </a:p>
          <a:p>
            <a:r>
              <a:rPr lang="tr-TR" sz="2400" dirty="0" smtClean="0"/>
              <a:t>En düşük düşük risk/fayda oranı: </a:t>
            </a:r>
            <a:r>
              <a:rPr lang="tr-TR" sz="2400" dirty="0" err="1"/>
              <a:t>Prednizon</a:t>
            </a:r>
            <a:r>
              <a:rPr lang="tr-TR" sz="2400" dirty="0"/>
              <a:t> </a:t>
            </a:r>
          </a:p>
          <a:p>
            <a:r>
              <a:rPr lang="tr-TR" sz="2400" dirty="0" smtClean="0"/>
              <a:t>Günlük tek uygulama sabah verilmeli</a:t>
            </a:r>
          </a:p>
          <a:p>
            <a:r>
              <a:rPr lang="tr-TR" sz="2400" dirty="0" smtClean="0"/>
              <a:t>Doz </a:t>
            </a:r>
            <a:r>
              <a:rPr lang="tr-TR" sz="2400" dirty="0" err="1" smtClean="0"/>
              <a:t>azaltımı</a:t>
            </a:r>
            <a:r>
              <a:rPr lang="tr-TR" sz="2400" dirty="0" smtClean="0"/>
              <a:t> kişiselleştirilmeli</a:t>
            </a:r>
          </a:p>
          <a:p>
            <a:r>
              <a:rPr lang="tr-TR" sz="2400" dirty="0" smtClean="0"/>
              <a:t>Yüksek dozlardan (60 mg/gün) düşülürken 10 mg </a:t>
            </a:r>
            <a:r>
              <a:rPr lang="tr-TR" sz="2400" dirty="0" err="1" smtClean="0"/>
              <a:t>azaltım</a:t>
            </a:r>
            <a:r>
              <a:rPr lang="tr-TR" sz="2400" dirty="0" smtClean="0"/>
              <a:t> iyi </a:t>
            </a:r>
            <a:r>
              <a:rPr lang="tr-TR" sz="2400" dirty="0" err="1" smtClean="0"/>
              <a:t>tölere</a:t>
            </a:r>
            <a:r>
              <a:rPr lang="tr-TR" sz="2400" dirty="0" smtClean="0"/>
              <a:t> edilir</a:t>
            </a:r>
          </a:p>
          <a:p>
            <a:r>
              <a:rPr lang="tr-TR" sz="2400" dirty="0" smtClean="0"/>
              <a:t>Düşük dozlardan (10 mg) </a:t>
            </a:r>
            <a:r>
              <a:rPr lang="tr-TR" sz="2400" dirty="0" err="1" smtClean="0"/>
              <a:t>azaltım</a:t>
            </a:r>
            <a:r>
              <a:rPr lang="tr-TR" sz="2400" dirty="0" smtClean="0"/>
              <a:t> 1-2 mg şeklinde olmalı</a:t>
            </a:r>
          </a:p>
          <a:p>
            <a:pPr lvl="0"/>
            <a:r>
              <a:rPr lang="tr-TR" sz="2400" dirty="0">
                <a:solidFill>
                  <a:prstClr val="black"/>
                </a:solidFill>
              </a:rPr>
              <a:t>Osteoporozu önlemek için</a:t>
            </a:r>
          </a:p>
          <a:p>
            <a:pPr marL="457153" lvl="1" indent="0">
              <a:buNone/>
            </a:pPr>
            <a:r>
              <a:rPr lang="tr-TR" sz="2000" dirty="0">
                <a:solidFill>
                  <a:prstClr val="black"/>
                </a:solidFill>
              </a:rPr>
              <a:t>D vitamini + Kalsiyum etkili  (tek başına kalsiyum etkili değil)</a:t>
            </a:r>
          </a:p>
          <a:p>
            <a:endParaRPr lang="tr-TR" sz="2400" dirty="0" smtClean="0"/>
          </a:p>
          <a:p>
            <a:endParaRPr lang="tr-TR" sz="2400" dirty="0" smtClean="0"/>
          </a:p>
          <a:p>
            <a:endParaRPr lang="tr-TR" sz="2400" dirty="0" smtClean="0"/>
          </a:p>
          <a:p>
            <a:endParaRPr lang="tr-TR" sz="2400" dirty="0" smtClean="0"/>
          </a:p>
        </p:txBody>
      </p:sp>
      <p:sp>
        <p:nvSpPr>
          <p:cNvPr id="14" name="Başlık 1"/>
          <p:cNvSpPr txBox="1">
            <a:spLocks/>
          </p:cNvSpPr>
          <p:nvPr/>
        </p:nvSpPr>
        <p:spPr bwMode="auto">
          <a:xfrm>
            <a:off x="456481" y="273629"/>
            <a:ext cx="8226720" cy="9231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noFill/>
            <a:prstDash val="solid"/>
            <a:headEnd/>
            <a:tailEnd/>
          </a:ln>
          <a:effectLst>
            <a:outerShdw blurRad="40000" dist="20000" dir="5400000" rotWithShape="0">
              <a:srgbClr val="000000">
                <a:alpha val="38000"/>
              </a:srgbClr>
            </a:outerShdw>
          </a:effectLst>
        </p:spPr>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latin typeface="Calibri"/>
              </a:rPr>
              <a:t>Glukokortikoidler</a:t>
            </a:r>
            <a:endParaRPr lang="tr-TR" sz="2800" b="1" kern="0" dirty="0">
              <a:solidFill>
                <a:srgbClr val="000000"/>
              </a:solidFill>
              <a:latin typeface="Calibri"/>
            </a:endParaRPr>
          </a:p>
        </p:txBody>
      </p:sp>
    </p:spTree>
    <p:extLst>
      <p:ext uri="{BB962C8B-B14F-4D97-AF65-F5344CB8AC3E}">
        <p14:creationId xmlns:p14="http://schemas.microsoft.com/office/powerpoint/2010/main" val="34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idx="1"/>
          </p:nvPr>
        </p:nvSpPr>
        <p:spPr>
          <a:xfrm>
            <a:off x="323528" y="1556790"/>
            <a:ext cx="5904656" cy="4896546"/>
          </a:xfrm>
        </p:spPr>
        <p:txBody>
          <a:bodyPr/>
          <a:lstStyle/>
          <a:p>
            <a:r>
              <a:rPr lang="tr-TR" sz="2800" dirty="0" smtClean="0">
                <a:solidFill>
                  <a:srgbClr val="FF0000"/>
                </a:solidFill>
              </a:rPr>
              <a:t>Çocuklarda etkin ve güvenli </a:t>
            </a:r>
          </a:p>
          <a:p>
            <a:r>
              <a:rPr lang="tr-TR" sz="2800" dirty="0" smtClean="0">
                <a:solidFill>
                  <a:srgbClr val="FF0000"/>
                </a:solidFill>
              </a:rPr>
              <a:t>Uygun koşullarda yapılmalı </a:t>
            </a:r>
          </a:p>
          <a:p>
            <a:r>
              <a:rPr lang="tr-TR" sz="2800" dirty="0" err="1" smtClean="0"/>
              <a:t>Oligoartritli</a:t>
            </a:r>
            <a:r>
              <a:rPr lang="tr-TR" sz="2800" dirty="0" smtClean="0"/>
              <a:t> çocuklarda</a:t>
            </a:r>
          </a:p>
          <a:p>
            <a:pPr lvl="1"/>
            <a:r>
              <a:rPr lang="tr-TR" sz="2000" dirty="0" smtClean="0"/>
              <a:t>NSAİİ yanıt yoksa</a:t>
            </a:r>
          </a:p>
          <a:p>
            <a:pPr lvl="1"/>
            <a:r>
              <a:rPr lang="tr-TR" sz="2000" dirty="0" smtClean="0"/>
              <a:t>NSAİİ </a:t>
            </a:r>
            <a:r>
              <a:rPr lang="tr-TR" sz="2000" dirty="0" err="1" smtClean="0"/>
              <a:t>toksisitesi</a:t>
            </a:r>
            <a:endParaRPr lang="tr-TR" sz="2000" dirty="0" smtClean="0"/>
          </a:p>
          <a:p>
            <a:pPr lvl="1"/>
            <a:r>
              <a:rPr lang="tr-TR" sz="2000" dirty="0" smtClean="0"/>
              <a:t>Eklem </a:t>
            </a:r>
            <a:r>
              <a:rPr lang="tr-TR" sz="2000" dirty="0" err="1" smtClean="0"/>
              <a:t>deformitesi</a:t>
            </a:r>
            <a:r>
              <a:rPr lang="tr-TR" sz="2000" dirty="0" smtClean="0"/>
              <a:t> varlığı</a:t>
            </a:r>
          </a:p>
          <a:p>
            <a:pPr lvl="1"/>
            <a:r>
              <a:rPr lang="tr-TR" sz="2000" dirty="0" smtClean="0"/>
              <a:t>Bacak uzunluk farkı</a:t>
            </a:r>
          </a:p>
          <a:p>
            <a:pPr lvl="1"/>
            <a:r>
              <a:rPr lang="tr-TR" sz="2000" dirty="0" smtClean="0"/>
              <a:t>Kas zayıflığı gelişmişse </a:t>
            </a:r>
          </a:p>
          <a:p>
            <a:pPr lvl="1"/>
            <a:r>
              <a:rPr lang="tr-TR" sz="2000" dirty="0" smtClean="0"/>
              <a:t>NSAİİ tedaviye alternatif</a:t>
            </a:r>
          </a:p>
          <a:p>
            <a:pPr>
              <a:spcBef>
                <a:spcPts val="0"/>
              </a:spcBef>
            </a:pPr>
            <a:r>
              <a:rPr lang="tr-TR" sz="2800" dirty="0" err="1">
                <a:solidFill>
                  <a:prstClr val="black"/>
                </a:solidFill>
              </a:rPr>
              <a:t>Poliartritli</a:t>
            </a:r>
            <a:r>
              <a:rPr lang="tr-TR" sz="2800" dirty="0">
                <a:solidFill>
                  <a:prstClr val="black"/>
                </a:solidFill>
              </a:rPr>
              <a:t> çocuklarda</a:t>
            </a:r>
          </a:p>
          <a:p>
            <a:pPr lvl="1">
              <a:spcBef>
                <a:spcPts val="0"/>
              </a:spcBef>
            </a:pPr>
            <a:r>
              <a:rPr lang="tr-TR" sz="2000" dirty="0" err="1">
                <a:solidFill>
                  <a:prstClr val="black"/>
                </a:solidFill>
              </a:rPr>
              <a:t>Multipl</a:t>
            </a:r>
            <a:r>
              <a:rPr lang="tr-TR" sz="2000" dirty="0">
                <a:solidFill>
                  <a:prstClr val="black"/>
                </a:solidFill>
              </a:rPr>
              <a:t> </a:t>
            </a:r>
            <a:r>
              <a:rPr lang="tr-TR" sz="2000" dirty="0" smtClean="0">
                <a:solidFill>
                  <a:prstClr val="black"/>
                </a:solidFill>
              </a:rPr>
              <a:t>enjeksiyonlar  </a:t>
            </a:r>
            <a:r>
              <a:rPr lang="tr-TR" sz="2000" dirty="0">
                <a:solidFill>
                  <a:prstClr val="black"/>
                </a:solidFill>
              </a:rPr>
              <a:t>bir defada yapılabilir</a:t>
            </a:r>
          </a:p>
        </p:txBody>
      </p:sp>
      <p:sp>
        <p:nvSpPr>
          <p:cNvPr id="14" name="Başlık 1"/>
          <p:cNvSpPr txBox="1">
            <a:spLocks/>
          </p:cNvSpPr>
          <p:nvPr/>
        </p:nvSpPr>
        <p:spPr bwMode="auto">
          <a:xfrm>
            <a:off x="456481" y="273629"/>
            <a:ext cx="8226720" cy="923123"/>
          </a:xfrm>
          <a:prstGeom prst="rect">
            <a:avLst/>
          </a:prstGeom>
          <a:ln>
            <a:noFill/>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rPr>
              <a:t>İntra-artiküler</a:t>
            </a:r>
            <a:r>
              <a:rPr lang="tr-TR" sz="2800" b="1" kern="0" dirty="0">
                <a:solidFill>
                  <a:srgbClr val="000000"/>
                </a:solidFill>
              </a:rPr>
              <a:t> </a:t>
            </a:r>
            <a:r>
              <a:rPr lang="tr-TR" sz="2800" b="1" kern="0" dirty="0" err="1" smtClean="0">
                <a:solidFill>
                  <a:srgbClr val="000000"/>
                </a:solidFill>
              </a:rPr>
              <a:t>Steroid</a:t>
            </a:r>
            <a:endParaRPr lang="tr-TR" sz="2800" b="1" kern="0" dirty="0">
              <a:solidFill>
                <a:srgbClr val="000000"/>
              </a:solidFill>
            </a:endParaRPr>
          </a:p>
        </p:txBody>
      </p:sp>
      <p:sp>
        <p:nvSpPr>
          <p:cNvPr id="4" name="İçerik Yer Tutucusu 8"/>
          <p:cNvSpPr txBox="1">
            <a:spLocks/>
          </p:cNvSpPr>
          <p:nvPr/>
        </p:nvSpPr>
        <p:spPr>
          <a:xfrm>
            <a:off x="4769577" y="1556791"/>
            <a:ext cx="3898776" cy="4525963"/>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tr-TR" sz="2000" dirty="0" smtClean="0"/>
          </a:p>
        </p:txBody>
      </p:sp>
    </p:spTree>
    <p:extLst>
      <p:ext uri="{BB962C8B-B14F-4D97-AF65-F5344CB8AC3E}">
        <p14:creationId xmlns:p14="http://schemas.microsoft.com/office/powerpoint/2010/main" val="3608493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idx="1"/>
          </p:nvPr>
        </p:nvSpPr>
        <p:spPr>
          <a:xfrm>
            <a:off x="456481" y="1199063"/>
            <a:ext cx="8211872" cy="792090"/>
          </a:xfrm>
        </p:spPr>
        <p:txBody>
          <a:bodyPr>
            <a:normAutofit fontScale="92500" lnSpcReduction="10000"/>
          </a:bodyPr>
          <a:lstStyle/>
          <a:p>
            <a:pPr marL="0" indent="0">
              <a:buNone/>
            </a:pPr>
            <a:endParaRPr lang="tr-TR" sz="2000" dirty="0" smtClean="0">
              <a:solidFill>
                <a:prstClr val="black"/>
              </a:solidFill>
            </a:endParaRPr>
          </a:p>
          <a:p>
            <a:pPr marL="0" indent="0">
              <a:buNone/>
            </a:pPr>
            <a:r>
              <a:rPr lang="tr-TR" sz="2800" dirty="0" err="1" smtClean="0">
                <a:solidFill>
                  <a:srgbClr val="FF0000"/>
                </a:solidFill>
              </a:rPr>
              <a:t>Triamsinolon</a:t>
            </a:r>
            <a:r>
              <a:rPr lang="tr-TR" sz="2800" dirty="0" smtClean="0">
                <a:solidFill>
                  <a:srgbClr val="FF0000"/>
                </a:solidFill>
              </a:rPr>
              <a:t> </a:t>
            </a:r>
            <a:r>
              <a:rPr lang="tr-TR" sz="2800" dirty="0" err="1" smtClean="0">
                <a:solidFill>
                  <a:srgbClr val="FF0000"/>
                </a:solidFill>
              </a:rPr>
              <a:t>heksasetonid</a:t>
            </a:r>
            <a:r>
              <a:rPr lang="tr-TR" sz="2800" dirty="0" smtClean="0">
                <a:solidFill>
                  <a:srgbClr val="FF0000"/>
                </a:solidFill>
              </a:rPr>
              <a:t> (en iyi idame </a:t>
            </a:r>
            <a:r>
              <a:rPr lang="tr-TR" sz="2800" dirty="0" err="1" smtClean="0">
                <a:solidFill>
                  <a:srgbClr val="FF0000"/>
                </a:solidFill>
              </a:rPr>
              <a:t>sinoviyal</a:t>
            </a:r>
            <a:r>
              <a:rPr lang="tr-TR" sz="2800" dirty="0" smtClean="0">
                <a:solidFill>
                  <a:srgbClr val="FF0000"/>
                </a:solidFill>
              </a:rPr>
              <a:t> düzey)</a:t>
            </a:r>
          </a:p>
          <a:p>
            <a:endParaRPr lang="tr-TR" sz="2000" dirty="0">
              <a:solidFill>
                <a:prstClr val="black"/>
              </a:solidFill>
            </a:endParaRPr>
          </a:p>
        </p:txBody>
      </p:sp>
      <p:sp>
        <p:nvSpPr>
          <p:cNvPr id="14" name="Başlık 1"/>
          <p:cNvSpPr txBox="1">
            <a:spLocks/>
          </p:cNvSpPr>
          <p:nvPr/>
        </p:nvSpPr>
        <p:spPr bwMode="auto">
          <a:xfrm>
            <a:off x="456481" y="273629"/>
            <a:ext cx="8226720" cy="923123"/>
          </a:xfrm>
          <a:prstGeom prst="rect">
            <a:avLst/>
          </a:prstGeom>
          <a:ln>
            <a:noFill/>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rPr>
              <a:t>İntra-artiküler</a:t>
            </a:r>
            <a:r>
              <a:rPr lang="tr-TR" sz="2800" b="1" kern="0" dirty="0">
                <a:solidFill>
                  <a:srgbClr val="000000"/>
                </a:solidFill>
              </a:rPr>
              <a:t> </a:t>
            </a:r>
            <a:r>
              <a:rPr lang="tr-TR" sz="2800" b="1" kern="0" dirty="0" err="1" smtClean="0">
                <a:solidFill>
                  <a:srgbClr val="000000"/>
                </a:solidFill>
              </a:rPr>
              <a:t>Steroid</a:t>
            </a:r>
            <a:endParaRPr lang="tr-TR" sz="2800" b="1" kern="0" dirty="0">
              <a:solidFill>
                <a:srgbClr val="000000"/>
              </a:solidFill>
            </a:endParaRPr>
          </a:p>
        </p:txBody>
      </p:sp>
      <p:sp>
        <p:nvSpPr>
          <p:cNvPr id="4" name="İçerik Yer Tutucusu 8"/>
          <p:cNvSpPr txBox="1">
            <a:spLocks/>
          </p:cNvSpPr>
          <p:nvPr/>
        </p:nvSpPr>
        <p:spPr>
          <a:xfrm>
            <a:off x="4769577" y="1556791"/>
            <a:ext cx="3898776" cy="4525963"/>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tr-TR" sz="2000" dirty="0" smtClean="0">
              <a:solidFill>
                <a:prstClr val="black"/>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712382306"/>
              </p:ext>
            </p:extLst>
          </p:nvPr>
        </p:nvGraphicFramePr>
        <p:xfrm>
          <a:off x="683568" y="2276872"/>
          <a:ext cx="7984785" cy="4212984"/>
        </p:xfrm>
        <a:graphic>
          <a:graphicData uri="http://schemas.openxmlformats.org/drawingml/2006/table">
            <a:tbl>
              <a:tblPr firstRow="1" bandRow="1">
                <a:tableStyleId>{5C22544A-7EE6-4342-B048-85BDC9FD1C3A}</a:tableStyleId>
              </a:tblPr>
              <a:tblGrid>
                <a:gridCol w="4392488"/>
                <a:gridCol w="3592297"/>
              </a:tblGrid>
              <a:tr h="640574">
                <a:tc>
                  <a:txBody>
                    <a:bodyPr/>
                    <a:lstStyle/>
                    <a:p>
                      <a:r>
                        <a:rPr lang="tr-TR" sz="2000" dirty="0" smtClean="0">
                          <a:solidFill>
                            <a:schemeClr val="bg1"/>
                          </a:solidFill>
                        </a:rPr>
                        <a:t>İlaç</a:t>
                      </a:r>
                      <a:endParaRPr lang="tr-TR" sz="2000" dirty="0">
                        <a:solidFill>
                          <a:schemeClr val="bg1"/>
                        </a:solidFill>
                      </a:endParaRPr>
                    </a:p>
                  </a:txBody>
                  <a:tcPr/>
                </a:tc>
                <a:tc>
                  <a:txBody>
                    <a:bodyPr/>
                    <a:lstStyle/>
                    <a:p>
                      <a:r>
                        <a:rPr lang="tr-TR" sz="2000" dirty="0" smtClean="0"/>
                        <a:t>Doz</a:t>
                      </a:r>
                      <a:endParaRPr lang="tr-TR" sz="2000" dirty="0"/>
                    </a:p>
                  </a:txBody>
                  <a:tcPr/>
                </a:tc>
              </a:tr>
              <a:tr h="45845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err="1" smtClean="0">
                          <a:ln>
                            <a:noFill/>
                          </a:ln>
                          <a:solidFill>
                            <a:schemeClr val="tx1"/>
                          </a:solidFill>
                          <a:effectLst/>
                          <a:uLnTx/>
                          <a:uFillTx/>
                          <a:latin typeface="+mn-lt"/>
                          <a:ea typeface="+mn-ea"/>
                          <a:cs typeface="+mn-cs"/>
                        </a:rPr>
                        <a:t>Triamsinolon</a:t>
                      </a:r>
                      <a:r>
                        <a:rPr kumimoji="0" lang="tr-TR" sz="18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1800" b="1" i="0" u="none" strike="noStrike" kern="1200" cap="none" spc="0" normalizeH="0" baseline="0" noProof="0" dirty="0" err="1" smtClean="0">
                          <a:ln>
                            <a:noFill/>
                          </a:ln>
                          <a:solidFill>
                            <a:schemeClr val="tx1"/>
                          </a:solidFill>
                          <a:effectLst/>
                          <a:uLnTx/>
                          <a:uFillTx/>
                          <a:latin typeface="+mn-lt"/>
                          <a:ea typeface="+mn-ea"/>
                          <a:cs typeface="+mn-cs"/>
                        </a:rPr>
                        <a:t>heksasetonid</a:t>
                      </a:r>
                      <a:endParaRPr kumimoji="0" lang="tr-TR" sz="1800" b="1" i="0" u="none" strike="noStrike" kern="1200" cap="none" spc="0" normalizeH="0" baseline="0" noProof="0" dirty="0" smtClean="0">
                        <a:ln>
                          <a:noFill/>
                        </a:ln>
                        <a:solidFill>
                          <a:schemeClr val="tx1"/>
                        </a:solidFill>
                        <a:effectLst/>
                        <a:uLnTx/>
                        <a:uFillTx/>
                        <a:latin typeface="+mn-lt"/>
                        <a:ea typeface="+mn-ea"/>
                        <a:cs typeface="+mn-cs"/>
                      </a:endParaRPr>
                    </a:p>
                    <a:p>
                      <a:endParaRPr lang="tr-TR" dirty="0"/>
                    </a:p>
                  </a:txBody>
                  <a:tcPr/>
                </a:tc>
                <a:tc>
                  <a:txBody>
                    <a:bodyPr/>
                    <a:lstStyle/>
                    <a:p>
                      <a:endParaRPr lang="tr-TR"/>
                    </a:p>
                  </a:txBody>
                  <a:tcPr/>
                </a:tc>
              </a:tr>
              <a:tr h="458450">
                <a:tc>
                  <a:txBody>
                    <a:bodyPr/>
                    <a:lstStyle/>
                    <a:p>
                      <a:pPr lvl="1"/>
                      <a:r>
                        <a:rPr lang="tr-TR" dirty="0" smtClean="0"/>
                        <a:t>Diz, omuz, kalça</a:t>
                      </a:r>
                      <a:endParaRPr lang="tr-TR" dirty="0"/>
                    </a:p>
                  </a:txBody>
                  <a:tcPr/>
                </a:tc>
                <a:tc>
                  <a:txBody>
                    <a:bodyPr/>
                    <a:lstStyle/>
                    <a:p>
                      <a:r>
                        <a:rPr lang="tr-TR" dirty="0" smtClean="0"/>
                        <a:t>1 mg/kg (maksimum 40 mg)</a:t>
                      </a:r>
                      <a:endParaRPr lang="tr-TR" dirty="0"/>
                    </a:p>
                  </a:txBody>
                  <a:tcPr/>
                </a:tc>
              </a:tr>
              <a:tr h="458450">
                <a:tc>
                  <a:txBody>
                    <a:bodyPr/>
                    <a:lstStyle/>
                    <a:p>
                      <a:pPr lvl="1"/>
                      <a:r>
                        <a:rPr lang="tr-TR" dirty="0" smtClean="0"/>
                        <a:t>Ayak Bileği, dirsek</a:t>
                      </a:r>
                      <a:endParaRPr lang="tr-TR" dirty="0"/>
                    </a:p>
                  </a:txBody>
                  <a:tcPr/>
                </a:tc>
                <a:tc>
                  <a:txBody>
                    <a:bodyPr/>
                    <a:lstStyle/>
                    <a:p>
                      <a:r>
                        <a:rPr lang="tr-TR" dirty="0" smtClean="0"/>
                        <a:t>0,75</a:t>
                      </a:r>
                      <a:r>
                        <a:rPr lang="tr-TR" baseline="0" dirty="0" smtClean="0"/>
                        <a:t> mg/kg (maksimum 30 mg)</a:t>
                      </a:r>
                      <a:endParaRPr lang="tr-TR" dirty="0"/>
                    </a:p>
                  </a:txBody>
                  <a:tcPr/>
                </a:tc>
              </a:tr>
              <a:tr h="458450">
                <a:tc>
                  <a:txBody>
                    <a:bodyPr/>
                    <a:lstStyle/>
                    <a:p>
                      <a:pPr lvl="1"/>
                      <a:r>
                        <a:rPr lang="tr-TR" dirty="0" smtClean="0"/>
                        <a:t>El bileği</a:t>
                      </a:r>
                      <a:endParaRPr lang="tr-TR" dirty="0"/>
                    </a:p>
                  </a:txBody>
                  <a:tcPr/>
                </a:tc>
                <a:tc>
                  <a:txBody>
                    <a:bodyPr/>
                    <a:lstStyle/>
                    <a:p>
                      <a:r>
                        <a:rPr lang="tr-TR" dirty="0" smtClean="0"/>
                        <a:t>0,25-0,5 mg/kg (maksimum 20 mg)</a:t>
                      </a:r>
                      <a:endParaRPr lang="tr-TR" dirty="0"/>
                    </a:p>
                  </a:txBody>
                  <a:tcPr/>
                </a:tc>
              </a:tr>
              <a:tr h="458450">
                <a:tc>
                  <a: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prstClr val="black"/>
                          </a:solidFill>
                          <a:effectLst/>
                          <a:uLnTx/>
                          <a:uFillTx/>
                          <a:latin typeface="+mn-lt"/>
                          <a:ea typeface="+mn-ea"/>
                          <a:cs typeface="+mn-cs"/>
                        </a:rPr>
                        <a:t>Metil </a:t>
                      </a:r>
                      <a:r>
                        <a:rPr kumimoji="0" lang="tr-TR" sz="1800" b="1" i="0" u="none" strike="noStrike" kern="1200" cap="none" spc="0" normalizeH="0" baseline="0" noProof="0" dirty="0" err="1" smtClean="0">
                          <a:ln>
                            <a:noFill/>
                          </a:ln>
                          <a:solidFill>
                            <a:prstClr val="black"/>
                          </a:solidFill>
                          <a:effectLst/>
                          <a:uLnTx/>
                          <a:uFillTx/>
                          <a:latin typeface="+mn-lt"/>
                          <a:ea typeface="+mn-ea"/>
                          <a:cs typeface="+mn-cs"/>
                        </a:rPr>
                        <a:t>prednizolon</a:t>
                      </a:r>
                      <a:r>
                        <a:rPr kumimoji="0" lang="tr-TR" sz="1800" b="1" i="0" u="none" strike="noStrike" kern="1200" cap="none" spc="0" normalizeH="0" baseline="0" noProof="0" dirty="0" smtClean="0">
                          <a:ln>
                            <a:noFill/>
                          </a:ln>
                          <a:solidFill>
                            <a:prstClr val="black"/>
                          </a:solidFill>
                          <a:effectLst/>
                          <a:uLnTx/>
                          <a:uFillTx/>
                          <a:latin typeface="+mn-lt"/>
                          <a:ea typeface="+mn-ea"/>
                          <a:cs typeface="+mn-cs"/>
                        </a:rPr>
                        <a:t> asetat</a:t>
                      </a:r>
                    </a:p>
                    <a:p>
                      <a:endParaRPr lang="tr-TR" dirty="0"/>
                    </a:p>
                  </a:txBody>
                  <a:tcPr/>
                </a:tc>
                <a:tc>
                  <a:txBody>
                    <a:bodyPr/>
                    <a:lstStyle/>
                    <a:p>
                      <a:endParaRPr lang="tr-TR" dirty="0"/>
                    </a:p>
                  </a:txBody>
                  <a:tcPr/>
                </a:tc>
              </a:tr>
              <a:tr h="458450">
                <a:tc>
                  <a:txBody>
                    <a:bodyPr/>
                    <a:lstStyle/>
                    <a:p>
                      <a:pPr lvl="1"/>
                      <a:r>
                        <a:rPr lang="tr-TR" dirty="0" err="1" smtClean="0"/>
                        <a:t>Subtalar</a:t>
                      </a:r>
                      <a:r>
                        <a:rPr lang="tr-TR" dirty="0" smtClean="0"/>
                        <a:t>, </a:t>
                      </a:r>
                      <a:r>
                        <a:rPr lang="tr-TR" dirty="0" err="1" smtClean="0"/>
                        <a:t>intertarsal</a:t>
                      </a:r>
                      <a:endParaRPr lang="tr-TR" dirty="0"/>
                    </a:p>
                  </a:txBody>
                  <a:tcPr/>
                </a:tc>
                <a:tc>
                  <a:txBody>
                    <a:bodyPr/>
                    <a:lstStyle/>
                    <a:p>
                      <a:r>
                        <a:rPr lang="tr-TR" dirty="0" smtClean="0"/>
                        <a:t>20-40 mg</a:t>
                      </a:r>
                    </a:p>
                  </a:txBody>
                  <a:tcPr/>
                </a:tc>
              </a:tr>
              <a:tr h="458450">
                <a:tc>
                  <a:txBody>
                    <a:bodyPr/>
                    <a:lstStyle/>
                    <a:p>
                      <a:pPr lvl="1"/>
                      <a:r>
                        <a:rPr lang="tr-TR" dirty="0" smtClean="0"/>
                        <a:t>El-ayak parmakları</a:t>
                      </a:r>
                      <a:endParaRPr lang="tr-TR" dirty="0"/>
                    </a:p>
                  </a:txBody>
                  <a:tcPr/>
                </a:tc>
                <a:tc>
                  <a:txBody>
                    <a:bodyPr/>
                    <a:lstStyle/>
                    <a:p>
                      <a:r>
                        <a:rPr lang="tr-TR" dirty="0" smtClean="0"/>
                        <a:t>5-10 mg</a:t>
                      </a:r>
                    </a:p>
                  </a:txBody>
                  <a:tcPr/>
                </a:tc>
              </a:tr>
            </a:tbl>
          </a:graphicData>
        </a:graphic>
      </p:graphicFrame>
      <p:sp>
        <p:nvSpPr>
          <p:cNvPr id="3" name="Metin kutusu 2"/>
          <p:cNvSpPr txBox="1"/>
          <p:nvPr/>
        </p:nvSpPr>
        <p:spPr>
          <a:xfrm>
            <a:off x="7646920" y="6525344"/>
            <a:ext cx="1021433" cy="215444"/>
          </a:xfrm>
          <a:prstGeom prst="rect">
            <a:avLst/>
          </a:prstGeom>
          <a:noFill/>
        </p:spPr>
        <p:txBody>
          <a:bodyPr wrap="none" rtlCol="0">
            <a:spAutoFit/>
          </a:bodyPr>
          <a:lstStyle/>
          <a:p>
            <a:r>
              <a:rPr lang="tr-TR" sz="800" dirty="0" err="1" smtClean="0"/>
              <a:t>Rheumatology</a:t>
            </a:r>
            <a:r>
              <a:rPr lang="tr-TR" sz="800" dirty="0" smtClean="0"/>
              <a:t> 2011</a:t>
            </a:r>
            <a:endParaRPr lang="tr-TR" sz="800" dirty="0"/>
          </a:p>
        </p:txBody>
      </p:sp>
    </p:spTree>
    <p:extLst>
      <p:ext uri="{BB962C8B-B14F-4D97-AF65-F5344CB8AC3E}">
        <p14:creationId xmlns:p14="http://schemas.microsoft.com/office/powerpoint/2010/main" val="27245072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idx="1"/>
          </p:nvPr>
        </p:nvSpPr>
        <p:spPr>
          <a:xfrm>
            <a:off x="323528" y="1556790"/>
            <a:ext cx="7560840" cy="4896546"/>
          </a:xfrm>
        </p:spPr>
        <p:txBody>
          <a:bodyPr>
            <a:normAutofit/>
          </a:bodyPr>
          <a:lstStyle/>
          <a:p>
            <a:r>
              <a:rPr lang="tr-TR" sz="2400" dirty="0" smtClean="0">
                <a:solidFill>
                  <a:prstClr val="black"/>
                </a:solidFill>
              </a:rPr>
              <a:t>Tekrarlanan enjeksiyonlar aynı eklem içine 3 kez/yıl fazla olmamalı </a:t>
            </a:r>
          </a:p>
          <a:p>
            <a:r>
              <a:rPr lang="tr-TR" sz="2400" dirty="0" smtClean="0">
                <a:solidFill>
                  <a:prstClr val="black"/>
                </a:solidFill>
              </a:rPr>
              <a:t>Post enjeksiyon istirahat tartışmalı</a:t>
            </a:r>
          </a:p>
          <a:p>
            <a:pPr lvl="1"/>
            <a:r>
              <a:rPr lang="tr-TR" sz="2000" dirty="0" smtClean="0">
                <a:solidFill>
                  <a:prstClr val="black"/>
                </a:solidFill>
              </a:rPr>
              <a:t>Tam </a:t>
            </a:r>
            <a:r>
              <a:rPr lang="tr-TR" sz="2000" dirty="0" err="1" smtClean="0">
                <a:solidFill>
                  <a:prstClr val="black"/>
                </a:solidFill>
              </a:rPr>
              <a:t>immobilizasyon</a:t>
            </a:r>
            <a:r>
              <a:rPr lang="tr-TR" sz="2000" dirty="0" smtClean="0">
                <a:solidFill>
                  <a:prstClr val="black"/>
                </a:solidFill>
              </a:rPr>
              <a:t> gereksiz</a:t>
            </a:r>
          </a:p>
          <a:p>
            <a:pPr lvl="1"/>
            <a:r>
              <a:rPr lang="tr-TR" sz="2000" dirty="0" smtClean="0">
                <a:solidFill>
                  <a:prstClr val="black"/>
                </a:solidFill>
              </a:rPr>
              <a:t>İlk 24 saat ayağa kalkmamak yeterli</a:t>
            </a:r>
          </a:p>
          <a:p>
            <a:pPr lvl="1"/>
            <a:r>
              <a:rPr lang="tr-TR" sz="2000" dirty="0" smtClean="0">
                <a:solidFill>
                  <a:prstClr val="black"/>
                </a:solidFill>
              </a:rPr>
              <a:t>Başlangıçta ağır aktivitelerden kaçınmak</a:t>
            </a:r>
          </a:p>
          <a:p>
            <a:pPr marL="457153" lvl="1" indent="0">
              <a:buNone/>
            </a:pPr>
            <a:endParaRPr lang="tr-TR" sz="2000" dirty="0" smtClean="0">
              <a:solidFill>
                <a:prstClr val="black"/>
              </a:solidFill>
            </a:endParaRPr>
          </a:p>
          <a:p>
            <a:pPr marL="400045" indent="-342900"/>
            <a:r>
              <a:rPr lang="tr-TR" sz="2400" dirty="0" smtClean="0">
                <a:solidFill>
                  <a:prstClr val="black"/>
                </a:solidFill>
              </a:rPr>
              <a:t>Beklenen sorunlar</a:t>
            </a:r>
          </a:p>
          <a:p>
            <a:pPr marL="457153" lvl="1" indent="0">
              <a:buNone/>
            </a:pPr>
            <a:r>
              <a:rPr lang="tr-TR" sz="2000" dirty="0">
                <a:solidFill>
                  <a:prstClr val="black"/>
                </a:solidFill>
              </a:rPr>
              <a:t>S</a:t>
            </a:r>
            <a:r>
              <a:rPr lang="tr-TR" sz="2000" dirty="0" smtClean="0">
                <a:solidFill>
                  <a:prstClr val="black"/>
                </a:solidFill>
              </a:rPr>
              <a:t>eptik </a:t>
            </a:r>
            <a:r>
              <a:rPr lang="tr-TR" sz="2000" dirty="0" err="1" smtClean="0">
                <a:solidFill>
                  <a:prstClr val="black"/>
                </a:solidFill>
              </a:rPr>
              <a:t>artrit</a:t>
            </a:r>
            <a:r>
              <a:rPr lang="tr-TR" sz="2000" dirty="0" smtClean="0">
                <a:solidFill>
                  <a:prstClr val="black"/>
                </a:solidFill>
              </a:rPr>
              <a:t> çok nadir</a:t>
            </a:r>
          </a:p>
          <a:p>
            <a:pPr marL="457153" lvl="1" indent="0">
              <a:buNone/>
            </a:pPr>
            <a:r>
              <a:rPr lang="tr-TR" sz="2000" dirty="0" smtClean="0">
                <a:solidFill>
                  <a:prstClr val="black"/>
                </a:solidFill>
              </a:rPr>
              <a:t>Kristal </a:t>
            </a:r>
            <a:r>
              <a:rPr lang="tr-TR" sz="2000" dirty="0" err="1" smtClean="0">
                <a:solidFill>
                  <a:prstClr val="black"/>
                </a:solidFill>
              </a:rPr>
              <a:t>sinovit</a:t>
            </a:r>
            <a:r>
              <a:rPr lang="tr-TR" sz="2000" dirty="0" smtClean="0">
                <a:solidFill>
                  <a:prstClr val="black"/>
                </a:solidFill>
              </a:rPr>
              <a:t>  3-4 günde geçer</a:t>
            </a:r>
          </a:p>
          <a:p>
            <a:pPr marL="457153" lvl="1" indent="0">
              <a:buNone/>
            </a:pPr>
            <a:r>
              <a:rPr lang="tr-TR" sz="2000" dirty="0" err="1" smtClean="0">
                <a:solidFill>
                  <a:prstClr val="black"/>
                </a:solidFill>
              </a:rPr>
              <a:t>Atrofik</a:t>
            </a:r>
            <a:r>
              <a:rPr lang="tr-TR" sz="2000" dirty="0" smtClean="0">
                <a:solidFill>
                  <a:prstClr val="black"/>
                </a:solidFill>
              </a:rPr>
              <a:t> cilt değişiklikleri</a:t>
            </a:r>
          </a:p>
        </p:txBody>
      </p:sp>
      <p:sp>
        <p:nvSpPr>
          <p:cNvPr id="14" name="Başlık 1"/>
          <p:cNvSpPr txBox="1">
            <a:spLocks/>
          </p:cNvSpPr>
          <p:nvPr/>
        </p:nvSpPr>
        <p:spPr bwMode="auto">
          <a:xfrm>
            <a:off x="456481" y="273629"/>
            <a:ext cx="8226720" cy="923123"/>
          </a:xfrm>
          <a:prstGeom prst="rect">
            <a:avLst/>
          </a:prstGeom>
          <a:ln>
            <a:noFill/>
            <a:headEnd/>
            <a:tailEnd/>
          </a:ln>
        </p:spPr>
        <p:style>
          <a:lnRef idx="1">
            <a:schemeClr val="accent4"/>
          </a:lnRef>
          <a:fillRef idx="2">
            <a:schemeClr val="accent4"/>
          </a:fillRef>
          <a:effectRef idx="1">
            <a:schemeClr val="accent4"/>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rPr>
              <a:t>İntra-artiküler</a:t>
            </a:r>
            <a:r>
              <a:rPr lang="tr-TR" sz="2800" b="1" kern="0" dirty="0">
                <a:solidFill>
                  <a:srgbClr val="000000"/>
                </a:solidFill>
              </a:rPr>
              <a:t> </a:t>
            </a:r>
            <a:r>
              <a:rPr lang="tr-TR" sz="2800" b="1" kern="0" dirty="0" err="1" smtClean="0">
                <a:solidFill>
                  <a:srgbClr val="000000"/>
                </a:solidFill>
              </a:rPr>
              <a:t>Steroid</a:t>
            </a:r>
            <a:endParaRPr lang="tr-TR" sz="2800" b="1" kern="0" dirty="0">
              <a:solidFill>
                <a:srgbClr val="000000"/>
              </a:solidFill>
            </a:endParaRPr>
          </a:p>
        </p:txBody>
      </p:sp>
      <p:sp>
        <p:nvSpPr>
          <p:cNvPr id="4" name="İçerik Yer Tutucusu 8"/>
          <p:cNvSpPr txBox="1">
            <a:spLocks/>
          </p:cNvSpPr>
          <p:nvPr/>
        </p:nvSpPr>
        <p:spPr>
          <a:xfrm>
            <a:off x="4769577" y="1556791"/>
            <a:ext cx="3898776" cy="4525963"/>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tr-TR" sz="2000" dirty="0" smtClean="0">
              <a:solidFill>
                <a:prstClr val="black"/>
              </a:solidFill>
            </a:endParaRPr>
          </a:p>
        </p:txBody>
      </p:sp>
    </p:spTree>
    <p:extLst>
      <p:ext uri="{BB962C8B-B14F-4D97-AF65-F5344CB8AC3E}">
        <p14:creationId xmlns:p14="http://schemas.microsoft.com/office/powerpoint/2010/main" val="11249902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67544" y="1340768"/>
            <a:ext cx="1512168" cy="495746"/>
          </a:xfrm>
          <a:ln>
            <a:noFill/>
          </a:ln>
        </p:spPr>
        <p:style>
          <a:lnRef idx="1">
            <a:schemeClr val="accent2"/>
          </a:lnRef>
          <a:fillRef idx="2">
            <a:schemeClr val="accent2"/>
          </a:fillRef>
          <a:effectRef idx="1">
            <a:schemeClr val="accent2"/>
          </a:effectRef>
          <a:fontRef idx="minor">
            <a:schemeClr val="dk1"/>
          </a:fontRef>
        </p:style>
        <p:txBody>
          <a:bodyPr/>
          <a:lstStyle/>
          <a:p>
            <a:r>
              <a:rPr lang="tr-TR" dirty="0" err="1" smtClean="0"/>
              <a:t>Azatioprin</a:t>
            </a:r>
            <a:endParaRPr lang="tr-TR" dirty="0"/>
          </a:p>
        </p:txBody>
      </p:sp>
      <p:sp>
        <p:nvSpPr>
          <p:cNvPr id="4" name="İçerik Yer Tutucusu 3"/>
          <p:cNvSpPr>
            <a:spLocks noGrp="1"/>
          </p:cNvSpPr>
          <p:nvPr>
            <p:ph sz="half" idx="2"/>
          </p:nvPr>
        </p:nvSpPr>
        <p:spPr/>
        <p:txBody>
          <a:bodyPr/>
          <a:lstStyle/>
          <a:p>
            <a:r>
              <a:rPr lang="tr-TR" dirty="0" smtClean="0"/>
              <a:t>De </a:t>
            </a:r>
            <a:r>
              <a:rPr lang="tr-TR" dirty="0" err="1" smtClean="0"/>
              <a:t>novo</a:t>
            </a:r>
            <a:r>
              <a:rPr lang="tr-TR" dirty="0" smtClean="0"/>
              <a:t> </a:t>
            </a:r>
            <a:r>
              <a:rPr lang="tr-TR" dirty="0" err="1" smtClean="0"/>
              <a:t>purin</a:t>
            </a:r>
            <a:r>
              <a:rPr lang="tr-TR" dirty="0" smtClean="0"/>
              <a:t> sentez </a:t>
            </a:r>
            <a:r>
              <a:rPr lang="tr-TR" dirty="0" err="1" smtClean="0"/>
              <a:t>inhibisyonu</a:t>
            </a:r>
            <a:endParaRPr lang="tr-TR" dirty="0" smtClean="0"/>
          </a:p>
          <a:p>
            <a:r>
              <a:rPr lang="tr-TR" dirty="0" smtClean="0"/>
              <a:t>JRA ve </a:t>
            </a:r>
            <a:r>
              <a:rPr lang="tr-TR" dirty="0" err="1" smtClean="0"/>
              <a:t>SLE’de</a:t>
            </a:r>
            <a:r>
              <a:rPr lang="tr-TR" dirty="0" smtClean="0"/>
              <a:t> kullanılmış</a:t>
            </a:r>
          </a:p>
          <a:p>
            <a:r>
              <a:rPr lang="tr-TR" dirty="0" smtClean="0"/>
              <a:t>1-1,5 mg/kg/gün başlama</a:t>
            </a:r>
          </a:p>
          <a:p>
            <a:r>
              <a:rPr lang="tr-TR" dirty="0" smtClean="0"/>
              <a:t>2-2,5 mg/kg/gün devam</a:t>
            </a:r>
          </a:p>
          <a:p>
            <a:r>
              <a:rPr lang="tr-TR" dirty="0" err="1" smtClean="0"/>
              <a:t>Maks</a:t>
            </a:r>
            <a:r>
              <a:rPr lang="tr-TR" dirty="0" smtClean="0"/>
              <a:t> 150 mg/gün</a:t>
            </a:r>
            <a:endParaRPr lang="tr-TR" dirty="0"/>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p:txBody>
          <a:bodyPr/>
          <a:lstStyle/>
          <a:p>
            <a:r>
              <a:rPr lang="tr-TR" dirty="0" smtClean="0"/>
              <a:t>Karaciğer, kemik iliği </a:t>
            </a:r>
            <a:r>
              <a:rPr lang="tr-TR" dirty="0" err="1" smtClean="0"/>
              <a:t>toksisitesi</a:t>
            </a:r>
            <a:endParaRPr lang="tr-TR" dirty="0" smtClean="0"/>
          </a:p>
          <a:p>
            <a:r>
              <a:rPr lang="tr-TR" dirty="0" err="1" smtClean="0"/>
              <a:t>İnfliximab</a:t>
            </a:r>
            <a:r>
              <a:rPr lang="tr-TR" dirty="0" smtClean="0"/>
              <a:t> ile kombinasyon </a:t>
            </a:r>
            <a:r>
              <a:rPr lang="tr-TR" dirty="0" err="1" smtClean="0"/>
              <a:t>hepatosplenik</a:t>
            </a:r>
            <a:r>
              <a:rPr lang="tr-TR" dirty="0" smtClean="0"/>
              <a:t> T hücre </a:t>
            </a:r>
            <a:r>
              <a:rPr lang="tr-TR" dirty="0" err="1" smtClean="0"/>
              <a:t>lenfoması</a:t>
            </a:r>
            <a:r>
              <a:rPr lang="tr-TR" dirty="0" smtClean="0"/>
              <a:t> riski yüksek</a:t>
            </a:r>
            <a:endParaRPr lang="tr-TR" dirty="0"/>
          </a:p>
        </p:txBody>
      </p:sp>
      <p:sp>
        <p:nvSpPr>
          <p:cNvPr id="7" name="Başlık 1"/>
          <p:cNvSpPr txBox="1">
            <a:spLocks noGrp="1"/>
          </p:cNvSpPr>
          <p:nvPr>
            <p:ph type="title"/>
          </p:nvPr>
        </p:nvSpPr>
        <p:spPr bwMode="auto">
          <a:xfrm>
            <a:off x="457200" y="274638"/>
            <a:ext cx="8229600" cy="850106"/>
          </a:xfrm>
          <a:prstGeom prst="rect">
            <a:avLst/>
          </a:prstGeom>
          <a:ln>
            <a:noFill/>
            <a:headEnd/>
            <a:tailEnd/>
          </a:ln>
        </p:spPr>
        <p:style>
          <a:lnRef idx="1">
            <a:schemeClr val="accent3"/>
          </a:lnRef>
          <a:fillRef idx="2">
            <a:schemeClr val="accent3"/>
          </a:fillRef>
          <a:effectRef idx="1">
            <a:schemeClr val="accent3"/>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rPr>
              <a:t>Sitotoksik</a:t>
            </a:r>
            <a:r>
              <a:rPr lang="tr-TR" sz="2800" b="1" kern="0" dirty="0" smtClean="0">
                <a:solidFill>
                  <a:srgbClr val="000000"/>
                </a:solidFill>
              </a:rPr>
              <a:t>, </a:t>
            </a:r>
            <a:r>
              <a:rPr lang="tr-TR" sz="2800" b="1" kern="0" dirty="0" err="1" smtClean="0">
                <a:solidFill>
                  <a:srgbClr val="000000"/>
                </a:solidFill>
              </a:rPr>
              <a:t>Antimetabolit</a:t>
            </a:r>
            <a:r>
              <a:rPr lang="tr-TR" sz="2800" b="1" kern="0" dirty="0" smtClean="0">
                <a:solidFill>
                  <a:srgbClr val="000000"/>
                </a:solidFill>
              </a:rPr>
              <a:t> ve </a:t>
            </a:r>
            <a:r>
              <a:rPr lang="tr-TR" sz="2800" b="1" kern="0" dirty="0" err="1" smtClean="0">
                <a:solidFill>
                  <a:srgbClr val="000000"/>
                </a:solidFill>
              </a:rPr>
              <a:t>İmmunmodülatör</a:t>
            </a:r>
            <a:r>
              <a:rPr lang="tr-TR" sz="2800" b="1" kern="0" dirty="0" smtClean="0">
                <a:solidFill>
                  <a:srgbClr val="000000"/>
                </a:solidFill>
              </a:rPr>
              <a:t> Ajanlar</a:t>
            </a:r>
            <a:endParaRPr lang="tr-TR" sz="2800" b="1" kern="0" dirty="0">
              <a:solidFill>
                <a:srgbClr val="000000"/>
              </a:solidFill>
              <a:latin typeface="Arial"/>
            </a:endParaRPr>
          </a:p>
        </p:txBody>
      </p:sp>
    </p:spTree>
    <p:extLst>
      <p:ext uri="{BB962C8B-B14F-4D97-AF65-F5344CB8AC3E}">
        <p14:creationId xmlns:p14="http://schemas.microsoft.com/office/powerpoint/2010/main" val="4051405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67544" y="1340768"/>
            <a:ext cx="2736304" cy="495746"/>
          </a:xfrm>
          <a:ln>
            <a:noFill/>
          </a:ln>
        </p:spPr>
        <p:style>
          <a:lnRef idx="1">
            <a:schemeClr val="accent2"/>
          </a:lnRef>
          <a:fillRef idx="2">
            <a:schemeClr val="accent2"/>
          </a:fillRef>
          <a:effectRef idx="1">
            <a:schemeClr val="accent2"/>
          </a:effectRef>
          <a:fontRef idx="minor">
            <a:schemeClr val="dk1"/>
          </a:fontRef>
        </p:style>
        <p:txBody>
          <a:bodyPr>
            <a:normAutofit/>
          </a:bodyPr>
          <a:lstStyle/>
          <a:p>
            <a:r>
              <a:rPr lang="tr-TR" dirty="0" err="1" smtClean="0"/>
              <a:t>Mikofenolat</a:t>
            </a:r>
            <a:r>
              <a:rPr lang="tr-TR" dirty="0" smtClean="0"/>
              <a:t> </a:t>
            </a:r>
            <a:r>
              <a:rPr lang="tr-TR" dirty="0" err="1" smtClean="0"/>
              <a:t>Mofetil</a:t>
            </a:r>
            <a:endParaRPr lang="tr-TR" dirty="0"/>
          </a:p>
        </p:txBody>
      </p:sp>
      <p:sp>
        <p:nvSpPr>
          <p:cNvPr id="4" name="İçerik Yer Tutucusu 3"/>
          <p:cNvSpPr>
            <a:spLocks noGrp="1"/>
          </p:cNvSpPr>
          <p:nvPr>
            <p:ph sz="half" idx="2"/>
          </p:nvPr>
        </p:nvSpPr>
        <p:spPr>
          <a:xfrm>
            <a:off x="323528" y="2174875"/>
            <a:ext cx="4320480" cy="3951288"/>
          </a:xfrm>
        </p:spPr>
        <p:txBody>
          <a:bodyPr/>
          <a:lstStyle/>
          <a:p>
            <a:r>
              <a:rPr lang="tr-TR" dirty="0" err="1" smtClean="0"/>
              <a:t>Mikofenolik</a:t>
            </a:r>
            <a:r>
              <a:rPr lang="tr-TR" dirty="0" smtClean="0"/>
              <a:t> asidin öncü formu</a:t>
            </a:r>
          </a:p>
          <a:p>
            <a:r>
              <a:rPr lang="tr-TR" dirty="0" err="1" smtClean="0"/>
              <a:t>Guanin</a:t>
            </a:r>
            <a:r>
              <a:rPr lang="tr-TR" dirty="0" smtClean="0"/>
              <a:t> sentez inhibitörü</a:t>
            </a:r>
          </a:p>
          <a:p>
            <a:r>
              <a:rPr lang="tr-TR" dirty="0" err="1" smtClean="0"/>
              <a:t>Albumine</a:t>
            </a:r>
            <a:r>
              <a:rPr lang="tr-TR" dirty="0" smtClean="0"/>
              <a:t> bağlanım %97</a:t>
            </a:r>
          </a:p>
          <a:p>
            <a:r>
              <a:rPr lang="tr-TR" dirty="0" smtClean="0"/>
              <a:t>Mide </a:t>
            </a:r>
            <a:r>
              <a:rPr lang="tr-TR" dirty="0" err="1" smtClean="0"/>
              <a:t>asiti</a:t>
            </a:r>
            <a:r>
              <a:rPr lang="tr-TR" dirty="0" smtClean="0"/>
              <a:t> azaltılırsa etkinliği düşer</a:t>
            </a:r>
          </a:p>
          <a:p>
            <a:r>
              <a:rPr lang="tr-TR" dirty="0" err="1" smtClean="0"/>
              <a:t>Siklosporin</a:t>
            </a:r>
            <a:r>
              <a:rPr lang="tr-TR" dirty="0" smtClean="0"/>
              <a:t> ve </a:t>
            </a:r>
            <a:r>
              <a:rPr lang="tr-TR" dirty="0" err="1" smtClean="0"/>
              <a:t>takrolimus</a:t>
            </a:r>
            <a:r>
              <a:rPr lang="tr-TR" dirty="0" smtClean="0"/>
              <a:t> MMF kinetiğini değiştirir, daha yüksek doz gerekir</a:t>
            </a:r>
            <a:endParaRPr lang="tr-TR" dirty="0"/>
          </a:p>
        </p:txBody>
      </p:sp>
      <p:sp>
        <p:nvSpPr>
          <p:cNvPr id="6" name="İçerik Yer Tutucusu 5"/>
          <p:cNvSpPr>
            <a:spLocks noGrp="1"/>
          </p:cNvSpPr>
          <p:nvPr>
            <p:ph sz="quarter" idx="4"/>
          </p:nvPr>
        </p:nvSpPr>
        <p:spPr/>
        <p:txBody>
          <a:bodyPr/>
          <a:lstStyle/>
          <a:p>
            <a:r>
              <a:rPr lang="tr-TR" dirty="0" err="1" smtClean="0"/>
              <a:t>Otoimmun</a:t>
            </a:r>
            <a:r>
              <a:rPr lang="tr-TR" dirty="0" smtClean="0"/>
              <a:t> hastalıklarda etkin (SLE)</a:t>
            </a:r>
          </a:p>
          <a:p>
            <a:r>
              <a:rPr lang="tr-TR" dirty="0" smtClean="0"/>
              <a:t>GİS yan etkiler</a:t>
            </a:r>
          </a:p>
          <a:p>
            <a:r>
              <a:rPr lang="tr-TR" dirty="0" smtClean="0"/>
              <a:t>Hematolojik (</a:t>
            </a:r>
            <a:r>
              <a:rPr lang="tr-TR" dirty="0" err="1" smtClean="0"/>
              <a:t>sitopeniler</a:t>
            </a:r>
            <a:r>
              <a:rPr lang="tr-TR" dirty="0" smtClean="0"/>
              <a:t>)</a:t>
            </a:r>
          </a:p>
          <a:p>
            <a:r>
              <a:rPr lang="tr-TR" dirty="0" smtClean="0"/>
              <a:t>Pür kırmızı hücre anemisi (diğer </a:t>
            </a:r>
            <a:r>
              <a:rPr lang="tr-TR" dirty="0" err="1" smtClean="0"/>
              <a:t>immun</a:t>
            </a:r>
            <a:r>
              <a:rPr lang="tr-TR" dirty="0" smtClean="0"/>
              <a:t> </a:t>
            </a:r>
            <a:r>
              <a:rPr lang="tr-TR" dirty="0" err="1" smtClean="0"/>
              <a:t>supresanlar</a:t>
            </a:r>
            <a:r>
              <a:rPr lang="tr-TR" dirty="0" smtClean="0"/>
              <a:t> ile kullanıldığında)</a:t>
            </a:r>
          </a:p>
        </p:txBody>
      </p:sp>
      <p:sp>
        <p:nvSpPr>
          <p:cNvPr id="7" name="Başlık 1"/>
          <p:cNvSpPr txBox="1">
            <a:spLocks noGrp="1"/>
          </p:cNvSpPr>
          <p:nvPr>
            <p:ph type="title"/>
          </p:nvPr>
        </p:nvSpPr>
        <p:spPr bwMode="auto">
          <a:xfrm>
            <a:off x="457200" y="274638"/>
            <a:ext cx="8229600" cy="850106"/>
          </a:xfrm>
          <a:prstGeom prst="rect">
            <a:avLst/>
          </a:prstGeom>
          <a:ln>
            <a:noFill/>
            <a:headEnd/>
            <a:tailEnd/>
          </a:ln>
        </p:spPr>
        <p:style>
          <a:lnRef idx="1">
            <a:schemeClr val="accent3"/>
          </a:lnRef>
          <a:fillRef idx="2">
            <a:schemeClr val="accent3"/>
          </a:fillRef>
          <a:effectRef idx="1">
            <a:schemeClr val="accent3"/>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rPr>
              <a:t>Sitotoksik</a:t>
            </a:r>
            <a:r>
              <a:rPr lang="tr-TR" sz="2800" b="1" kern="0" dirty="0" smtClean="0">
                <a:solidFill>
                  <a:srgbClr val="000000"/>
                </a:solidFill>
              </a:rPr>
              <a:t>, </a:t>
            </a:r>
            <a:r>
              <a:rPr lang="tr-TR" sz="2800" b="1" kern="0" dirty="0" err="1" smtClean="0">
                <a:solidFill>
                  <a:srgbClr val="000000"/>
                </a:solidFill>
              </a:rPr>
              <a:t>Antimetabolit</a:t>
            </a:r>
            <a:r>
              <a:rPr lang="tr-TR" sz="2800" b="1" kern="0" dirty="0" smtClean="0">
                <a:solidFill>
                  <a:srgbClr val="000000"/>
                </a:solidFill>
              </a:rPr>
              <a:t> ve </a:t>
            </a:r>
            <a:r>
              <a:rPr lang="tr-TR" sz="2800" b="1" kern="0" dirty="0" err="1" smtClean="0">
                <a:solidFill>
                  <a:srgbClr val="000000"/>
                </a:solidFill>
              </a:rPr>
              <a:t>İmmunmodülatör</a:t>
            </a:r>
            <a:r>
              <a:rPr lang="tr-TR" sz="2800" b="1" kern="0" dirty="0" smtClean="0">
                <a:solidFill>
                  <a:srgbClr val="000000"/>
                </a:solidFill>
              </a:rPr>
              <a:t> Ajanlar</a:t>
            </a:r>
            <a:endParaRPr lang="tr-TR" sz="2800" b="1" kern="0" dirty="0">
              <a:solidFill>
                <a:srgbClr val="000000"/>
              </a:solidFill>
              <a:latin typeface="Arial"/>
            </a:endParaRPr>
          </a:p>
        </p:txBody>
      </p:sp>
    </p:spTree>
    <p:extLst>
      <p:ext uri="{BB962C8B-B14F-4D97-AF65-F5344CB8AC3E}">
        <p14:creationId xmlns:p14="http://schemas.microsoft.com/office/powerpoint/2010/main" val="16230725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67544" y="1340768"/>
            <a:ext cx="2736304" cy="495746"/>
          </a:xfrm>
          <a:ln>
            <a:noFill/>
          </a:ln>
        </p:spPr>
        <p:style>
          <a:lnRef idx="1">
            <a:schemeClr val="accent2"/>
          </a:lnRef>
          <a:fillRef idx="2">
            <a:schemeClr val="accent2"/>
          </a:fillRef>
          <a:effectRef idx="1">
            <a:schemeClr val="accent2"/>
          </a:effectRef>
          <a:fontRef idx="minor">
            <a:schemeClr val="dk1"/>
          </a:fontRef>
        </p:style>
        <p:txBody>
          <a:bodyPr>
            <a:normAutofit/>
          </a:bodyPr>
          <a:lstStyle/>
          <a:p>
            <a:r>
              <a:rPr lang="tr-TR" dirty="0" err="1" smtClean="0"/>
              <a:t>Siklofosfamid</a:t>
            </a:r>
            <a:endParaRPr lang="tr-TR" dirty="0"/>
          </a:p>
        </p:txBody>
      </p:sp>
      <p:sp>
        <p:nvSpPr>
          <p:cNvPr id="4" name="İçerik Yer Tutucusu 3"/>
          <p:cNvSpPr>
            <a:spLocks noGrp="1"/>
          </p:cNvSpPr>
          <p:nvPr>
            <p:ph sz="half" idx="2"/>
          </p:nvPr>
        </p:nvSpPr>
        <p:spPr>
          <a:xfrm>
            <a:off x="323528" y="2174875"/>
            <a:ext cx="4320480" cy="3951288"/>
          </a:xfrm>
        </p:spPr>
        <p:txBody>
          <a:bodyPr/>
          <a:lstStyle/>
          <a:p>
            <a:r>
              <a:rPr lang="tr-TR" dirty="0" err="1" smtClean="0"/>
              <a:t>Alkilleyici</a:t>
            </a:r>
            <a:r>
              <a:rPr lang="tr-TR" dirty="0" smtClean="0"/>
              <a:t> ajan </a:t>
            </a:r>
          </a:p>
          <a:p>
            <a:r>
              <a:rPr lang="tr-TR" dirty="0" smtClean="0"/>
              <a:t>Nitrojen </a:t>
            </a:r>
            <a:r>
              <a:rPr lang="tr-TR" dirty="0" err="1" smtClean="0"/>
              <a:t>mustard</a:t>
            </a:r>
            <a:r>
              <a:rPr lang="tr-TR" dirty="0" smtClean="0"/>
              <a:t> derivasyonu</a:t>
            </a:r>
          </a:p>
          <a:p>
            <a:r>
              <a:rPr lang="tr-TR" dirty="0" smtClean="0"/>
              <a:t>Diyaliz ile atılabilen bir ilaç</a:t>
            </a:r>
          </a:p>
          <a:p>
            <a:pPr lvl="1"/>
            <a:r>
              <a:rPr lang="tr-TR" dirty="0" smtClean="0"/>
              <a:t>IV uygulama sonrası </a:t>
            </a:r>
            <a:r>
              <a:rPr lang="tr-TR" dirty="0" err="1" smtClean="0"/>
              <a:t>diayliz</a:t>
            </a:r>
            <a:r>
              <a:rPr lang="tr-TR" dirty="0" smtClean="0"/>
              <a:t> 12 saat </a:t>
            </a:r>
            <a:r>
              <a:rPr lang="tr-TR" dirty="0" err="1" smtClean="0"/>
              <a:t>geciktirlmeli</a:t>
            </a:r>
            <a:endParaRPr lang="tr-TR" dirty="0" smtClean="0"/>
          </a:p>
          <a:p>
            <a:r>
              <a:rPr lang="tr-TR" dirty="0" err="1" smtClean="0"/>
              <a:t>Metaboliti</a:t>
            </a:r>
            <a:r>
              <a:rPr lang="tr-TR" dirty="0" smtClean="0"/>
              <a:t> </a:t>
            </a:r>
            <a:r>
              <a:rPr lang="tr-TR" dirty="0" err="1" smtClean="0"/>
              <a:t>acrolein</a:t>
            </a:r>
            <a:r>
              <a:rPr lang="tr-TR" dirty="0" smtClean="0"/>
              <a:t> mesane </a:t>
            </a:r>
            <a:r>
              <a:rPr lang="tr-TR" dirty="0" err="1" smtClean="0"/>
              <a:t>toksisitesi</a:t>
            </a:r>
            <a:r>
              <a:rPr lang="tr-TR" dirty="0" smtClean="0"/>
              <a:t> (sistit, </a:t>
            </a:r>
            <a:r>
              <a:rPr lang="tr-TR" dirty="0" err="1" smtClean="0"/>
              <a:t>fibrozis</a:t>
            </a:r>
            <a:r>
              <a:rPr lang="tr-TR" dirty="0" smtClean="0"/>
              <a:t>, </a:t>
            </a:r>
            <a:r>
              <a:rPr lang="tr-TR" dirty="0" err="1" smtClean="0"/>
              <a:t>karsinoma</a:t>
            </a:r>
            <a:r>
              <a:rPr lang="tr-TR" dirty="0" smtClean="0"/>
              <a:t>)</a:t>
            </a:r>
          </a:p>
          <a:p>
            <a:endParaRPr lang="tr-TR" dirty="0" smtClean="0"/>
          </a:p>
        </p:txBody>
      </p:sp>
      <p:sp>
        <p:nvSpPr>
          <p:cNvPr id="6" name="İçerik Yer Tutucusu 5"/>
          <p:cNvSpPr>
            <a:spLocks noGrp="1"/>
          </p:cNvSpPr>
          <p:nvPr>
            <p:ph sz="quarter" idx="4"/>
          </p:nvPr>
        </p:nvSpPr>
        <p:spPr>
          <a:xfrm>
            <a:off x="4645025" y="2174874"/>
            <a:ext cx="4041775" cy="4206453"/>
          </a:xfrm>
        </p:spPr>
        <p:txBody>
          <a:bodyPr>
            <a:normAutofit/>
          </a:bodyPr>
          <a:lstStyle/>
          <a:p>
            <a:r>
              <a:rPr lang="tr-TR" dirty="0" err="1" smtClean="0"/>
              <a:t>Mesna</a:t>
            </a:r>
            <a:r>
              <a:rPr lang="tr-TR" dirty="0" smtClean="0"/>
              <a:t> </a:t>
            </a:r>
            <a:r>
              <a:rPr lang="tr-TR" dirty="0" err="1" smtClean="0"/>
              <a:t>acroleinin</a:t>
            </a:r>
            <a:r>
              <a:rPr lang="tr-TR" dirty="0" smtClean="0"/>
              <a:t> mesane ile temasını minimize eder</a:t>
            </a:r>
          </a:p>
          <a:p>
            <a:r>
              <a:rPr lang="tr-TR" dirty="0" smtClean="0"/>
              <a:t>Özellikle IV tedavi sırasında mesanede idrar kalmamalı </a:t>
            </a:r>
          </a:p>
          <a:p>
            <a:r>
              <a:rPr lang="tr-TR" dirty="0" err="1"/>
              <a:t>A</a:t>
            </a:r>
            <a:r>
              <a:rPr lang="tr-TR" dirty="0" err="1" smtClean="0"/>
              <a:t>lopesi</a:t>
            </a:r>
            <a:endParaRPr lang="tr-TR" dirty="0" smtClean="0"/>
          </a:p>
          <a:p>
            <a:r>
              <a:rPr lang="tr-TR" dirty="0" err="1" smtClean="0"/>
              <a:t>Gonadal</a:t>
            </a:r>
            <a:r>
              <a:rPr lang="tr-TR" dirty="0" smtClean="0"/>
              <a:t> </a:t>
            </a:r>
            <a:r>
              <a:rPr lang="tr-TR" dirty="0" err="1" smtClean="0"/>
              <a:t>toksisite</a:t>
            </a:r>
            <a:endParaRPr lang="tr-TR" dirty="0" smtClean="0"/>
          </a:p>
          <a:p>
            <a:r>
              <a:rPr lang="tr-TR" dirty="0" err="1" smtClean="0"/>
              <a:t>Adolesan</a:t>
            </a:r>
            <a:r>
              <a:rPr lang="tr-TR" dirty="0" smtClean="0"/>
              <a:t> döneminde verilmekten kaçınılmalı</a:t>
            </a:r>
          </a:p>
          <a:p>
            <a:r>
              <a:rPr lang="tr-TR" dirty="0" smtClean="0"/>
              <a:t>IV oral forma göre yüksek etki düşük </a:t>
            </a:r>
            <a:r>
              <a:rPr lang="tr-TR" dirty="0" err="1" smtClean="0"/>
              <a:t>toksisite</a:t>
            </a:r>
            <a:endParaRPr lang="tr-TR" dirty="0" smtClean="0"/>
          </a:p>
        </p:txBody>
      </p:sp>
      <p:sp>
        <p:nvSpPr>
          <p:cNvPr id="7" name="Başlık 1"/>
          <p:cNvSpPr txBox="1">
            <a:spLocks noGrp="1"/>
          </p:cNvSpPr>
          <p:nvPr>
            <p:ph type="title"/>
          </p:nvPr>
        </p:nvSpPr>
        <p:spPr bwMode="auto">
          <a:xfrm>
            <a:off x="457200" y="274638"/>
            <a:ext cx="8229600" cy="850106"/>
          </a:xfrm>
          <a:prstGeom prst="rect">
            <a:avLst/>
          </a:prstGeom>
          <a:ln>
            <a:noFill/>
            <a:headEnd/>
            <a:tailEnd/>
          </a:ln>
        </p:spPr>
        <p:style>
          <a:lnRef idx="1">
            <a:schemeClr val="accent3"/>
          </a:lnRef>
          <a:fillRef idx="2">
            <a:schemeClr val="accent3"/>
          </a:fillRef>
          <a:effectRef idx="1">
            <a:schemeClr val="accent3"/>
          </a:effectRef>
          <a:fontRef idx="minor">
            <a:schemeClr val="dk1"/>
          </a:fontRef>
        </p:style>
        <p:txBody>
          <a:bodyPr vert="horz" wrap="square" lIns="0" tIns="0" rIns="0" bIns="0" numCol="1" anchor="ctr" anchorCtr="0" compatLnSpc="1">
            <a:prstTxWarp prst="textNoShape">
              <a:avLst/>
            </a:prstTxWarp>
          </a:bodyPr>
          <a:lstStyle>
            <a:lvl1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1pPr>
            <a:lvl2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2pPr>
            <a:lvl3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3pPr>
            <a:lvl4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4pPr>
            <a:lvl5pPr algn="ctr" defTabSz="407484" rtl="0" eaLnBrk="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5pPr>
            <a:lvl6pPr marL="2280758"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6pPr>
            <a:lvl7pPr marL="2695440"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7pPr>
            <a:lvl8pPr marL="3110124"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8pPr>
            <a:lvl9pPr marL="3524806" indent="-207341" algn="ctr" defTabSz="407484" rtl="0" fontAlgn="base" hangingPunct="0">
              <a:lnSpc>
                <a:spcPct val="93000"/>
              </a:lnSpc>
              <a:spcBef>
                <a:spcPct val="0"/>
              </a:spcBef>
              <a:spcAft>
                <a:spcPct val="0"/>
              </a:spcAft>
              <a:buClr>
                <a:srgbClr val="000000"/>
              </a:buClr>
              <a:buSzPct val="100000"/>
              <a:buFont typeface="Times New Roman" pitchFamily="16" charset="0"/>
              <a:defRPr sz="4000">
                <a:solidFill>
                  <a:schemeClr val="dk1"/>
                </a:solidFill>
                <a:latin typeface="+mn-lt"/>
                <a:ea typeface="+mn-ea"/>
                <a:cs typeface="+mn-cs"/>
              </a:defRPr>
            </a:lvl9pPr>
          </a:lstStyle>
          <a:p>
            <a:r>
              <a:rPr lang="tr-TR" sz="2800" b="1" kern="0" dirty="0" err="1" smtClean="0">
                <a:solidFill>
                  <a:srgbClr val="000000"/>
                </a:solidFill>
              </a:rPr>
              <a:t>Sitotoksik</a:t>
            </a:r>
            <a:r>
              <a:rPr lang="tr-TR" sz="2800" b="1" kern="0" dirty="0" smtClean="0">
                <a:solidFill>
                  <a:srgbClr val="000000"/>
                </a:solidFill>
              </a:rPr>
              <a:t>, </a:t>
            </a:r>
            <a:r>
              <a:rPr lang="tr-TR" sz="2800" b="1" kern="0" dirty="0" err="1" smtClean="0">
                <a:solidFill>
                  <a:srgbClr val="000000"/>
                </a:solidFill>
              </a:rPr>
              <a:t>Antimetabolit</a:t>
            </a:r>
            <a:r>
              <a:rPr lang="tr-TR" sz="2800" b="1" kern="0" dirty="0" smtClean="0">
                <a:solidFill>
                  <a:srgbClr val="000000"/>
                </a:solidFill>
              </a:rPr>
              <a:t> ve </a:t>
            </a:r>
            <a:r>
              <a:rPr lang="tr-TR" sz="2800" b="1" kern="0" dirty="0" err="1" smtClean="0">
                <a:solidFill>
                  <a:srgbClr val="000000"/>
                </a:solidFill>
              </a:rPr>
              <a:t>İmmunmodülatör</a:t>
            </a:r>
            <a:r>
              <a:rPr lang="tr-TR" sz="2800" b="1" kern="0" dirty="0" smtClean="0">
                <a:solidFill>
                  <a:srgbClr val="000000"/>
                </a:solidFill>
              </a:rPr>
              <a:t> Ajanlar</a:t>
            </a:r>
            <a:endParaRPr lang="tr-TR" sz="2800" b="1" kern="0" dirty="0">
              <a:solidFill>
                <a:srgbClr val="000000"/>
              </a:solidFill>
              <a:latin typeface="Arial"/>
            </a:endParaRPr>
          </a:p>
        </p:txBody>
      </p:sp>
    </p:spTree>
    <p:extLst>
      <p:ext uri="{BB962C8B-B14F-4D97-AF65-F5344CB8AC3E}">
        <p14:creationId xmlns:p14="http://schemas.microsoft.com/office/powerpoint/2010/main" val="16118709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style>
          <a:lnRef idx="0">
            <a:schemeClr val="accent2"/>
          </a:lnRef>
          <a:fillRef idx="3">
            <a:schemeClr val="accent2"/>
          </a:fillRef>
          <a:effectRef idx="3">
            <a:schemeClr val="accent2"/>
          </a:effectRef>
          <a:fontRef idx="minor">
            <a:schemeClr val="lt1"/>
          </a:fontRef>
        </p:style>
        <p:txBody>
          <a:bodyPr/>
          <a:lstStyle/>
          <a:p>
            <a:r>
              <a:rPr lang="tr-TR" b="1" dirty="0" smtClean="0"/>
              <a:t>BİYOLOJİK AJANLAR</a:t>
            </a:r>
            <a:endParaRPr lang="tr-TR" b="1" dirty="0"/>
          </a:p>
        </p:txBody>
      </p:sp>
      <p:sp>
        <p:nvSpPr>
          <p:cNvPr id="4" name="İçerik Yer Tutucusu 3"/>
          <p:cNvSpPr>
            <a:spLocks noGrp="1"/>
          </p:cNvSpPr>
          <p:nvPr>
            <p:ph sz="half" idx="2"/>
          </p:nvPr>
        </p:nvSpPr>
        <p:spPr>
          <a:xfrm>
            <a:off x="457200" y="2174875"/>
            <a:ext cx="7931224" cy="3951288"/>
          </a:xfrm>
        </p:spPr>
        <p:txBody>
          <a:bodyPr>
            <a:normAutofit/>
          </a:bodyPr>
          <a:lstStyle/>
          <a:p>
            <a:pPr lvl="0"/>
            <a:r>
              <a:rPr lang="tr-TR" dirty="0" smtClean="0"/>
              <a:t>Çocuklarda </a:t>
            </a:r>
            <a:r>
              <a:rPr lang="tr-TR" dirty="0" err="1"/>
              <a:t>romatizmal</a:t>
            </a:r>
            <a:r>
              <a:rPr lang="tr-TR" dirty="0"/>
              <a:t> hastalıkların tedavisinde devrim </a:t>
            </a:r>
          </a:p>
          <a:p>
            <a:pPr lvl="0"/>
            <a:r>
              <a:rPr lang="tr-TR" dirty="0"/>
              <a:t>Hastaların önemli bir kısmında daha iyi hastalık </a:t>
            </a:r>
            <a:r>
              <a:rPr lang="tr-TR" dirty="0" smtClean="0"/>
              <a:t>kontrolü</a:t>
            </a:r>
          </a:p>
          <a:p>
            <a:pPr lvl="0"/>
            <a:r>
              <a:rPr lang="tr-TR" dirty="0"/>
              <a:t>A</a:t>
            </a:r>
            <a:r>
              <a:rPr lang="tr-TR" dirty="0" smtClean="0"/>
              <a:t>ktif </a:t>
            </a:r>
            <a:r>
              <a:rPr lang="tr-TR" dirty="0"/>
              <a:t>hastalığa bağlı gelişecek hasarı </a:t>
            </a:r>
            <a:r>
              <a:rPr lang="tr-TR" dirty="0" smtClean="0"/>
              <a:t>önlüyor, </a:t>
            </a:r>
            <a:r>
              <a:rPr lang="tr-TR" dirty="0"/>
              <a:t>hatta geriye </a:t>
            </a:r>
            <a:r>
              <a:rPr lang="tr-TR" dirty="0" smtClean="0"/>
              <a:t>döndürebiliyor</a:t>
            </a:r>
          </a:p>
          <a:p>
            <a:pPr lvl="0"/>
            <a:r>
              <a:rPr lang="tr-TR" dirty="0"/>
              <a:t>JIA tedavisinde “tam </a:t>
            </a:r>
            <a:r>
              <a:rPr lang="tr-TR" dirty="0" err="1"/>
              <a:t>remisyon</a:t>
            </a:r>
            <a:r>
              <a:rPr lang="tr-TR" dirty="0"/>
              <a:t>” günümüzde gerçeğe dönmüştür</a:t>
            </a:r>
          </a:p>
          <a:p>
            <a:pPr lvl="0"/>
            <a:r>
              <a:rPr lang="tr-TR" dirty="0" err="1"/>
              <a:t>Peryodik</a:t>
            </a:r>
            <a:r>
              <a:rPr lang="tr-TR" dirty="0"/>
              <a:t> ateş sendromlarında aktif </a:t>
            </a:r>
            <a:r>
              <a:rPr lang="tr-TR" dirty="0" err="1"/>
              <a:t>inflamasyonun</a:t>
            </a:r>
            <a:r>
              <a:rPr lang="tr-TR" dirty="0"/>
              <a:t> kontrolünü, </a:t>
            </a:r>
            <a:r>
              <a:rPr lang="tr-TR" dirty="0" err="1"/>
              <a:t>amiloidoz</a:t>
            </a:r>
            <a:r>
              <a:rPr lang="tr-TR" dirty="0"/>
              <a:t> ve böbrek yetmezliği gibi uzun dönem sonuçların gelişmesini önleyebilmektedir</a:t>
            </a:r>
          </a:p>
          <a:p>
            <a:pPr lvl="0"/>
            <a:endParaRPr lang="tr-TR" dirty="0"/>
          </a:p>
          <a:p>
            <a:endParaRPr lang="tr-TR" dirty="0"/>
          </a:p>
        </p:txBody>
      </p:sp>
    </p:spTree>
    <p:extLst>
      <p:ext uri="{BB962C8B-B14F-4D97-AF65-F5344CB8AC3E}">
        <p14:creationId xmlns:p14="http://schemas.microsoft.com/office/powerpoint/2010/main" val="22759527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029116" y="1628800"/>
            <a:ext cx="7039502" cy="3746305"/>
          </a:xfrm>
          <a:prstGeom prst="roundRect">
            <a:avLst>
              <a:gd name="adj" fmla="val 10000"/>
            </a:avLst>
          </a:prstGeom>
          <a:blipFill rotWithShape="1">
            <a:blip r:embed="rId3"/>
            <a:stretch>
              <a:fillRect/>
            </a:stretch>
          </a:blipFill>
          <a:ln>
            <a:noFill/>
          </a:ln>
          <a:effectLst/>
          <a:scene3d>
            <a:camera prst="orthographicFront">
              <a:rot lat="0" lon="0" rev="0"/>
            </a:camera>
            <a:lightRig rig="brightRoom" dir="tl">
              <a:rot lat="0" lon="0" rev="1800000"/>
            </a:lightRig>
          </a:scene3d>
          <a:sp3d contourW="10160" prstMaterial="dkEdge">
            <a:bevelT w="38100" h="50800" prst="angle"/>
            <a:contourClr>
              <a:srgbClr val="85776D">
                <a:tint val="50000"/>
                <a:hueOff val="0"/>
                <a:satOff val="0"/>
                <a:lumOff val="0"/>
                <a:alphaOff val="0"/>
                <a:shade val="40000"/>
                <a:satMod val="150000"/>
              </a:srgbClr>
            </a:contourClr>
          </a:sp3d>
        </p:spPr>
      </p:sp>
      <p:sp>
        <p:nvSpPr>
          <p:cNvPr id="6" name="Dikdörtgen 5"/>
          <p:cNvSpPr/>
          <p:nvPr/>
        </p:nvSpPr>
        <p:spPr>
          <a:xfrm>
            <a:off x="827584" y="5734614"/>
            <a:ext cx="7812360" cy="1015663"/>
          </a:xfrm>
          <a:prstGeom prst="rect">
            <a:avLst/>
          </a:prstGeom>
        </p:spPr>
        <p:txBody>
          <a:bodyPr wrap="square">
            <a:spAutoFit/>
          </a:bodyPr>
          <a:lstStyle/>
          <a:p>
            <a:pPr lvl="0"/>
            <a:r>
              <a:rPr lang="tr-TR" sz="2000" dirty="0" err="1">
                <a:latin typeface="Georgia" pitchFamily="18" charset="0"/>
              </a:rPr>
              <a:t>İnflamatuvar</a:t>
            </a:r>
            <a:r>
              <a:rPr lang="tr-TR" sz="2000" dirty="0">
                <a:latin typeface="Georgia" pitchFamily="18" charset="0"/>
              </a:rPr>
              <a:t> yolağın </a:t>
            </a:r>
            <a:r>
              <a:rPr lang="tr-TR" sz="2000" dirty="0" err="1">
                <a:latin typeface="Georgia" pitchFamily="18" charset="0"/>
              </a:rPr>
              <a:t>sitokin</a:t>
            </a:r>
            <a:r>
              <a:rPr lang="tr-TR" sz="2000" dirty="0">
                <a:latin typeface="Georgia" pitchFamily="18" charset="0"/>
              </a:rPr>
              <a:t>, hücre yüzey molekülleri ve adezyon molekülleri gibi spesifik alanlarını hedefleyen genetik olarak tasarlanmış ilaçlardır</a:t>
            </a:r>
          </a:p>
        </p:txBody>
      </p:sp>
      <p:sp>
        <p:nvSpPr>
          <p:cNvPr id="7"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smtClean="0"/>
              <a:t>BİYOLOJİK AJANLAR</a:t>
            </a:r>
            <a:endParaRPr lang="tr-TR" b="1" dirty="0"/>
          </a:p>
        </p:txBody>
      </p:sp>
    </p:spTree>
    <p:extLst>
      <p:ext uri="{BB962C8B-B14F-4D97-AF65-F5344CB8AC3E}">
        <p14:creationId xmlns:p14="http://schemas.microsoft.com/office/powerpoint/2010/main" val="341909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48" t="9375" r="30542" b="8542"/>
          <a:stretch/>
        </p:blipFill>
        <p:spPr bwMode="auto">
          <a:xfrm>
            <a:off x="1622526" y="188641"/>
            <a:ext cx="5757787" cy="6575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7499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457200" y="2174875"/>
            <a:ext cx="7931224" cy="3951288"/>
          </a:xfrm>
        </p:spPr>
        <p:txBody>
          <a:bodyPr>
            <a:normAutofit/>
          </a:bodyPr>
          <a:lstStyle/>
          <a:p>
            <a:pPr lvl="0"/>
            <a:r>
              <a:rPr lang="tr-TR" dirty="0" smtClean="0"/>
              <a:t>Tümü </a:t>
            </a:r>
            <a:r>
              <a:rPr lang="tr-TR" dirty="0" err="1" smtClean="0"/>
              <a:t>immünojendir</a:t>
            </a:r>
            <a:r>
              <a:rPr lang="tr-TR" dirty="0" smtClean="0"/>
              <a:t> (hatta insan </a:t>
            </a:r>
            <a:r>
              <a:rPr lang="tr-TR" dirty="0" err="1" smtClean="0"/>
              <a:t>monoklonal</a:t>
            </a:r>
            <a:r>
              <a:rPr lang="tr-TR" dirty="0" smtClean="0"/>
              <a:t> antikoru veya reseptör antikoru olsalar bile)</a:t>
            </a:r>
          </a:p>
          <a:p>
            <a:pPr lvl="0"/>
            <a:r>
              <a:rPr lang="tr-TR" dirty="0" smtClean="0"/>
              <a:t>ANTİKOR YANITINA NEDEN OLURLAR</a:t>
            </a:r>
          </a:p>
          <a:p>
            <a:pPr marL="400008" lvl="1" indent="0">
              <a:buNone/>
            </a:pPr>
            <a:r>
              <a:rPr lang="tr-TR" dirty="0" smtClean="0"/>
              <a:t>Serum seviyelerini azaltır</a:t>
            </a:r>
          </a:p>
          <a:p>
            <a:pPr marL="400008" lvl="1" indent="0">
              <a:buNone/>
            </a:pPr>
            <a:r>
              <a:rPr lang="tr-TR" dirty="0" smtClean="0"/>
              <a:t>Biyolojik aktivitelerini nötralize eder</a:t>
            </a:r>
          </a:p>
          <a:p>
            <a:pPr marL="400008" lvl="1" indent="0">
              <a:buNone/>
            </a:pPr>
            <a:r>
              <a:rPr lang="tr-TR" dirty="0" err="1" smtClean="0"/>
              <a:t>Anafilaktoid</a:t>
            </a:r>
            <a:r>
              <a:rPr lang="tr-TR" dirty="0" smtClean="0"/>
              <a:t> reaksiyonlara neden olurlar</a:t>
            </a:r>
          </a:p>
          <a:p>
            <a:pPr marL="400008" lvl="1" indent="0">
              <a:buNone/>
            </a:pPr>
            <a:r>
              <a:rPr lang="tr-TR" dirty="0" smtClean="0"/>
              <a:t>Klinik etkinlik kaybı</a:t>
            </a:r>
          </a:p>
          <a:p>
            <a:pPr marL="342900" indent="-342900"/>
            <a:r>
              <a:rPr lang="tr-TR" dirty="0" smtClean="0"/>
              <a:t>DOZ, UYGULAMA ŞEKLİ, SIKLIĞI, KONAK FAKTÖRLERİ</a:t>
            </a:r>
          </a:p>
          <a:p>
            <a:pPr marL="0" indent="0">
              <a:buNone/>
            </a:pPr>
            <a:endParaRPr lang="tr-TR" dirty="0"/>
          </a:p>
          <a:p>
            <a:endParaRPr lang="tr-TR"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smtClean="0"/>
              <a:t>BİYOLOJİK AJANLAR</a:t>
            </a:r>
            <a:endParaRPr lang="tr-TR" b="1" dirty="0"/>
          </a:p>
        </p:txBody>
      </p:sp>
    </p:spTree>
    <p:extLst>
      <p:ext uri="{BB962C8B-B14F-4D97-AF65-F5344CB8AC3E}">
        <p14:creationId xmlns:p14="http://schemas.microsoft.com/office/powerpoint/2010/main" val="6953064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457200" y="2174875"/>
            <a:ext cx="7931224" cy="1542157"/>
          </a:xfrm>
        </p:spPr>
        <p:txBody>
          <a:bodyPr>
            <a:normAutofit fontScale="92500" lnSpcReduction="10000"/>
          </a:bodyPr>
          <a:lstStyle/>
          <a:p>
            <a:pPr lvl="0"/>
            <a:r>
              <a:rPr lang="tr-TR" dirty="0" smtClean="0"/>
              <a:t>Ciddi enfeksiyonların gelişme riski (fırsatçı enfeksiyonlar)</a:t>
            </a:r>
          </a:p>
          <a:p>
            <a:pPr lvl="0"/>
            <a:r>
              <a:rPr lang="tr-TR" dirty="0" smtClean="0"/>
              <a:t>Hepsinde tedavi başlanmadan önce tüberküloz taranmalı</a:t>
            </a:r>
          </a:p>
          <a:p>
            <a:pPr lvl="0"/>
            <a:r>
              <a:rPr lang="tr-TR" dirty="0" err="1" smtClean="0"/>
              <a:t>Malign</a:t>
            </a:r>
            <a:r>
              <a:rPr lang="tr-TR" dirty="0" smtClean="0"/>
              <a:t> hastalık gelişme riski</a:t>
            </a:r>
          </a:p>
          <a:p>
            <a:pPr marL="342900" indent="-342900"/>
            <a:r>
              <a:rPr lang="tr-TR" dirty="0" err="1" smtClean="0"/>
              <a:t>Otoimmun</a:t>
            </a:r>
            <a:r>
              <a:rPr lang="tr-TR" dirty="0" smtClean="0"/>
              <a:t> hastalık gelişme riski</a:t>
            </a:r>
            <a:endParaRPr lang="tr-TR" dirty="0"/>
          </a:p>
          <a:p>
            <a:endParaRPr lang="tr-TR"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smtClean="0"/>
              <a:t>BİYOLOJİK AJANLAR</a:t>
            </a:r>
            <a:endParaRPr lang="tr-TR" b="1" dirty="0"/>
          </a:p>
        </p:txBody>
      </p:sp>
    </p:spTree>
    <p:extLst>
      <p:ext uri="{BB962C8B-B14F-4D97-AF65-F5344CB8AC3E}">
        <p14:creationId xmlns:p14="http://schemas.microsoft.com/office/powerpoint/2010/main" val="40573602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57200" y="1600201"/>
            <a:ext cx="8229600" cy="2692895"/>
          </a:xfrm>
        </p:spPr>
        <p:txBody>
          <a:bodyPr>
            <a:normAutofit/>
          </a:bodyPr>
          <a:lstStyle/>
          <a:p>
            <a:pPr marL="0" lvl="0" indent="0">
              <a:buNone/>
            </a:pPr>
            <a:r>
              <a:rPr lang="tr-TR" dirty="0" smtClean="0"/>
              <a:t>Aşılamalar ve biyolojik ajanlar</a:t>
            </a:r>
          </a:p>
          <a:p>
            <a:pPr marL="1142917" lvl="2" indent="-342900"/>
            <a:r>
              <a:rPr lang="tr-TR" dirty="0" smtClean="0"/>
              <a:t>Canlı olmayan aşılar güvenli</a:t>
            </a:r>
          </a:p>
          <a:p>
            <a:pPr marL="1142917" lvl="2" indent="-342900"/>
            <a:r>
              <a:rPr lang="tr-TR" dirty="0" smtClean="0"/>
              <a:t>Biyolojik ajan ve </a:t>
            </a:r>
            <a:r>
              <a:rPr lang="tr-TR" dirty="0" err="1" smtClean="0"/>
              <a:t>steroid</a:t>
            </a:r>
            <a:r>
              <a:rPr lang="tr-TR" dirty="0" smtClean="0"/>
              <a:t> alanlara yapılabilir</a:t>
            </a:r>
          </a:p>
          <a:p>
            <a:pPr marL="1142917" lvl="2" indent="-342900"/>
            <a:r>
              <a:rPr lang="tr-TR" dirty="0" smtClean="0"/>
              <a:t>Aşılara yanıt düşük olabilir</a:t>
            </a:r>
          </a:p>
          <a:p>
            <a:pPr marL="800017" lvl="2" indent="0">
              <a:buNone/>
            </a:pPr>
            <a:endParaRPr lang="tr-TR" dirty="0" smtClean="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smtClean="0">
                <a:solidFill>
                  <a:prstClr val="white"/>
                </a:solidFill>
              </a:rPr>
              <a:t>BİYOLOJİK AJANLAR</a:t>
            </a:r>
            <a:endParaRPr lang="tr-TR" b="1" dirty="0">
              <a:solidFill>
                <a:prstClr val="white"/>
              </a:solidFill>
            </a:endParaRPr>
          </a:p>
        </p:txBody>
      </p:sp>
      <p:sp>
        <p:nvSpPr>
          <p:cNvPr id="6" name="Dikdörtgen 5"/>
          <p:cNvSpPr/>
          <p:nvPr/>
        </p:nvSpPr>
        <p:spPr>
          <a:xfrm>
            <a:off x="6623720" y="6237312"/>
            <a:ext cx="2520280" cy="507831"/>
          </a:xfrm>
          <a:prstGeom prst="rect">
            <a:avLst/>
          </a:prstGeom>
        </p:spPr>
        <p:txBody>
          <a:bodyPr wrap="square">
            <a:spAutoFit/>
          </a:bodyPr>
          <a:lstStyle/>
          <a:p>
            <a:r>
              <a:rPr lang="tr-TR" sz="900" dirty="0" smtClean="0">
                <a:latin typeface="Minion-Regular"/>
              </a:rPr>
              <a:t>EULAR </a:t>
            </a:r>
            <a:r>
              <a:rPr lang="tr-TR" sz="900" dirty="0" err="1" smtClean="0">
                <a:latin typeface="Minion-Regular"/>
              </a:rPr>
              <a:t>recommendations</a:t>
            </a:r>
            <a:r>
              <a:rPr lang="tr-TR" sz="900" dirty="0" smtClean="0">
                <a:latin typeface="Minion-Regular"/>
              </a:rPr>
              <a:t> </a:t>
            </a:r>
            <a:r>
              <a:rPr lang="en-US" sz="900" dirty="0" smtClean="0">
                <a:latin typeface="Minion-Regular"/>
              </a:rPr>
              <a:t>for </a:t>
            </a:r>
            <a:r>
              <a:rPr lang="en-US" sz="900" dirty="0">
                <a:latin typeface="Minion-Regular"/>
              </a:rPr>
              <a:t>vaccination in </a:t>
            </a:r>
            <a:r>
              <a:rPr lang="en-US" sz="900" dirty="0" err="1">
                <a:latin typeface="Minion-Regular"/>
              </a:rPr>
              <a:t>paediatric</a:t>
            </a:r>
            <a:r>
              <a:rPr lang="en-US" sz="900" dirty="0">
                <a:latin typeface="Minion-Regular"/>
              </a:rPr>
              <a:t> patients with rheumatic diseases, </a:t>
            </a:r>
            <a:r>
              <a:rPr lang="en-US" sz="900" dirty="0" smtClean="0">
                <a:latin typeface="Minion-Regular"/>
              </a:rPr>
              <a:t>Ann.</a:t>
            </a:r>
            <a:r>
              <a:rPr lang="tr-TR" sz="900" dirty="0" smtClean="0">
                <a:latin typeface="Minion-Regular"/>
              </a:rPr>
              <a:t> </a:t>
            </a:r>
            <a:r>
              <a:rPr lang="de-DE" sz="900" dirty="0" err="1" smtClean="0">
                <a:latin typeface="Minion-Regular"/>
              </a:rPr>
              <a:t>Rheum</a:t>
            </a:r>
            <a:r>
              <a:rPr lang="de-DE" sz="900" dirty="0">
                <a:latin typeface="Minion-Regular"/>
              </a:rPr>
              <a:t>. Dis. 70 (10) (2011) 1704–1712.</a:t>
            </a:r>
            <a:endParaRPr lang="tr-TR" sz="900" dirty="0"/>
          </a:p>
        </p:txBody>
      </p:sp>
    </p:spTree>
    <p:extLst>
      <p:ext uri="{BB962C8B-B14F-4D97-AF65-F5344CB8AC3E}">
        <p14:creationId xmlns:p14="http://schemas.microsoft.com/office/powerpoint/2010/main" val="15702974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037999" cy="86409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tr-TR" dirty="0" smtClean="0"/>
              <a:t>IVIG </a:t>
            </a:r>
            <a:br>
              <a:rPr lang="tr-TR" dirty="0" smtClean="0"/>
            </a:br>
            <a:r>
              <a:rPr lang="tr-TR" dirty="0" smtClean="0"/>
              <a:t>(INTRA-VENÖZ İMMUNGLOBULİN</a:t>
            </a:r>
            <a:endParaRPr lang="tr-TR" dirty="0"/>
          </a:p>
        </p:txBody>
      </p:sp>
      <p:sp>
        <p:nvSpPr>
          <p:cNvPr id="3" name="İçerik Yer Tutucusu 2"/>
          <p:cNvSpPr>
            <a:spLocks noGrp="1"/>
          </p:cNvSpPr>
          <p:nvPr>
            <p:ph idx="1"/>
          </p:nvPr>
        </p:nvSpPr>
        <p:spPr>
          <a:xfrm>
            <a:off x="3575051" y="1412776"/>
            <a:ext cx="5111750" cy="4713388"/>
          </a:xfrm>
        </p:spPr>
        <p:txBody>
          <a:bodyPr/>
          <a:lstStyle/>
          <a:p>
            <a:r>
              <a:rPr lang="tr-TR" dirty="0" err="1" smtClean="0"/>
              <a:t>Osmotik</a:t>
            </a:r>
            <a:r>
              <a:rPr lang="tr-TR" dirty="0" smtClean="0"/>
              <a:t> </a:t>
            </a:r>
            <a:r>
              <a:rPr lang="tr-TR" dirty="0" err="1" smtClean="0"/>
              <a:t>nefroz</a:t>
            </a:r>
            <a:endParaRPr lang="tr-TR" dirty="0" smtClean="0"/>
          </a:p>
          <a:p>
            <a:r>
              <a:rPr lang="tr-TR" dirty="0" err="1" smtClean="0"/>
              <a:t>Renal</a:t>
            </a:r>
            <a:r>
              <a:rPr lang="tr-TR" dirty="0" smtClean="0"/>
              <a:t> yetmezlik</a:t>
            </a:r>
          </a:p>
          <a:p>
            <a:r>
              <a:rPr lang="tr-TR" dirty="0" smtClean="0"/>
              <a:t>Akut </a:t>
            </a:r>
            <a:r>
              <a:rPr lang="tr-TR" dirty="0" err="1" smtClean="0"/>
              <a:t>meningeal</a:t>
            </a:r>
            <a:r>
              <a:rPr lang="tr-TR" dirty="0" smtClean="0"/>
              <a:t> </a:t>
            </a:r>
            <a:r>
              <a:rPr lang="tr-TR" dirty="0" err="1" smtClean="0"/>
              <a:t>inflamasyon</a:t>
            </a:r>
            <a:endParaRPr lang="tr-TR" dirty="0" smtClean="0"/>
          </a:p>
          <a:p>
            <a:r>
              <a:rPr lang="tr-TR" dirty="0" err="1" smtClean="0"/>
              <a:t>IgA</a:t>
            </a:r>
            <a:r>
              <a:rPr lang="tr-TR" dirty="0" smtClean="0"/>
              <a:t> eksikliğine dikkat</a:t>
            </a:r>
          </a:p>
          <a:p>
            <a:r>
              <a:rPr lang="tr-TR" dirty="0" smtClean="0"/>
              <a:t>Anafilaksi</a:t>
            </a:r>
          </a:p>
          <a:p>
            <a:r>
              <a:rPr lang="tr-TR" dirty="0" err="1" smtClean="0"/>
              <a:t>Tromboemboli</a:t>
            </a:r>
            <a:endParaRPr lang="tr-TR" dirty="0" smtClean="0"/>
          </a:p>
          <a:p>
            <a:r>
              <a:rPr lang="tr-TR" dirty="0" err="1" smtClean="0"/>
              <a:t>Hemoliz</a:t>
            </a:r>
            <a:endParaRPr lang="tr-TR" dirty="0"/>
          </a:p>
        </p:txBody>
      </p:sp>
      <p:sp>
        <p:nvSpPr>
          <p:cNvPr id="7" name="Metin Yer Tutucusu 6"/>
          <p:cNvSpPr>
            <a:spLocks noGrp="1"/>
          </p:cNvSpPr>
          <p:nvPr>
            <p:ph type="body" sz="half" idx="2"/>
          </p:nvPr>
        </p:nvSpPr>
        <p:spPr>
          <a:xfrm>
            <a:off x="457201" y="2780928"/>
            <a:ext cx="3008313" cy="3345236"/>
          </a:xfrm>
        </p:spPr>
        <p:txBody>
          <a:bodyPr>
            <a:normAutofit/>
          </a:bodyPr>
          <a:lstStyle/>
          <a:p>
            <a:r>
              <a:rPr lang="tr-TR" sz="2000" dirty="0" smtClean="0"/>
              <a:t>İnsan plazma havuzundan elde edilir</a:t>
            </a:r>
          </a:p>
          <a:p>
            <a:r>
              <a:rPr lang="tr-TR" sz="2000" dirty="0" smtClean="0"/>
              <a:t>Anti </a:t>
            </a:r>
            <a:r>
              <a:rPr lang="tr-TR" sz="2000" dirty="0" err="1" smtClean="0"/>
              <a:t>inflamatuar</a:t>
            </a:r>
            <a:r>
              <a:rPr lang="tr-TR" sz="2000" dirty="0" smtClean="0"/>
              <a:t> tedavi dozu  &gt; </a:t>
            </a:r>
            <a:r>
              <a:rPr lang="tr-TR" sz="2000" dirty="0" err="1" smtClean="0"/>
              <a:t>immun</a:t>
            </a:r>
            <a:r>
              <a:rPr lang="tr-TR" sz="2000" dirty="0" smtClean="0"/>
              <a:t> yetmezlik tedavi dozu</a:t>
            </a:r>
          </a:p>
          <a:p>
            <a:r>
              <a:rPr lang="tr-TR" sz="2000" dirty="0" smtClean="0"/>
              <a:t>2g/kg/ total doz</a:t>
            </a:r>
          </a:p>
          <a:p>
            <a:r>
              <a:rPr lang="tr-TR" sz="2000" dirty="0" smtClean="0"/>
              <a:t>2-5 gün uygulama</a:t>
            </a:r>
          </a:p>
          <a:p>
            <a:r>
              <a:rPr lang="tr-TR" sz="2000" dirty="0" smtClean="0"/>
              <a:t>Güvenli</a:t>
            </a:r>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1834440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037999" cy="864096"/>
          </a:xfrm>
        </p:spPr>
        <p:style>
          <a:lnRef idx="1">
            <a:schemeClr val="accent5"/>
          </a:lnRef>
          <a:fillRef idx="2">
            <a:schemeClr val="accent5"/>
          </a:fillRef>
          <a:effectRef idx="1">
            <a:schemeClr val="accent5"/>
          </a:effectRef>
          <a:fontRef idx="minor">
            <a:schemeClr val="dk1"/>
          </a:fontRef>
        </p:style>
        <p:txBody>
          <a:bodyPr>
            <a:normAutofit/>
          </a:bodyPr>
          <a:lstStyle/>
          <a:p>
            <a:r>
              <a:rPr lang="tr-TR" sz="3200" dirty="0" err="1" smtClean="0"/>
              <a:t>Abatacept</a:t>
            </a:r>
            <a:endParaRPr lang="tr-TR" sz="3200" dirty="0"/>
          </a:p>
        </p:txBody>
      </p:sp>
      <p:sp>
        <p:nvSpPr>
          <p:cNvPr id="3" name="İçerik Yer Tutucusu 2"/>
          <p:cNvSpPr>
            <a:spLocks noGrp="1"/>
          </p:cNvSpPr>
          <p:nvPr>
            <p:ph idx="1"/>
          </p:nvPr>
        </p:nvSpPr>
        <p:spPr>
          <a:xfrm>
            <a:off x="3575050" y="2780928"/>
            <a:ext cx="5111750" cy="3312368"/>
          </a:xfrm>
        </p:spPr>
        <p:txBody>
          <a:bodyPr/>
          <a:lstStyle/>
          <a:p>
            <a:r>
              <a:rPr lang="tr-TR" dirty="0" err="1" smtClean="0"/>
              <a:t>Poliartiküler</a:t>
            </a:r>
            <a:r>
              <a:rPr lang="tr-TR" dirty="0" smtClean="0"/>
              <a:t> JIA (FDA ve EMA &lt;6 yaş onaylı)</a:t>
            </a:r>
          </a:p>
          <a:p>
            <a:r>
              <a:rPr lang="tr-TR" dirty="0" smtClean="0"/>
              <a:t>Yanıt zamanı 6 ayı bulabilir</a:t>
            </a:r>
          </a:p>
          <a:p>
            <a:r>
              <a:rPr lang="tr-TR" dirty="0" smtClean="0"/>
              <a:t>Ciddi enfeksiyon %1.33</a:t>
            </a:r>
          </a:p>
          <a:p>
            <a:r>
              <a:rPr lang="tr-TR" dirty="0" err="1" smtClean="0"/>
              <a:t>İmmunojenitesi</a:t>
            </a:r>
            <a:r>
              <a:rPr lang="tr-TR" dirty="0" smtClean="0"/>
              <a:t> düşük</a:t>
            </a:r>
            <a:endParaRPr lang="tr-TR" dirty="0"/>
          </a:p>
        </p:txBody>
      </p:sp>
      <p:sp>
        <p:nvSpPr>
          <p:cNvPr id="7" name="Metin Yer Tutucusu 6"/>
          <p:cNvSpPr>
            <a:spLocks noGrp="1"/>
          </p:cNvSpPr>
          <p:nvPr>
            <p:ph type="body" sz="half" idx="2"/>
          </p:nvPr>
        </p:nvSpPr>
        <p:spPr>
          <a:xfrm>
            <a:off x="457201" y="2780928"/>
            <a:ext cx="3008313" cy="3345236"/>
          </a:xfrm>
        </p:spPr>
        <p:txBody>
          <a:bodyPr>
            <a:normAutofit lnSpcReduction="10000"/>
          </a:bodyPr>
          <a:lstStyle/>
          <a:p>
            <a:r>
              <a:rPr lang="tr-TR" sz="2000" dirty="0" smtClean="0"/>
              <a:t>T </a:t>
            </a:r>
            <a:r>
              <a:rPr lang="tr-TR" sz="2000" dirty="0" err="1" smtClean="0"/>
              <a:t>lenfositi</a:t>
            </a:r>
            <a:r>
              <a:rPr lang="tr-TR" sz="2000" dirty="0" smtClean="0"/>
              <a:t> (CD28’in) ile antijen sunan hücre arasındaki yardımcı uyarıcı yolu ( CD80/86’ya bağlanması) </a:t>
            </a:r>
            <a:r>
              <a:rPr lang="tr-TR" sz="2000" dirty="0" err="1" smtClean="0"/>
              <a:t>inhibe</a:t>
            </a:r>
            <a:r>
              <a:rPr lang="tr-TR" sz="2000" dirty="0" smtClean="0"/>
              <a:t> eder</a:t>
            </a:r>
          </a:p>
          <a:p>
            <a:r>
              <a:rPr lang="tr-TR" sz="2000" dirty="0" smtClean="0"/>
              <a:t>CTLA-4 </a:t>
            </a:r>
            <a:r>
              <a:rPr lang="tr-TR" sz="2000" dirty="0" err="1" smtClean="0"/>
              <a:t>Ig</a:t>
            </a:r>
            <a:endParaRPr lang="tr-TR" sz="2000" dirty="0" smtClean="0"/>
          </a:p>
          <a:p>
            <a:r>
              <a:rPr lang="tr-TR" sz="2000" dirty="0" smtClean="0"/>
              <a:t>10 mg/kg IV (&lt;75 kg çocuklarda)</a:t>
            </a:r>
          </a:p>
          <a:p>
            <a:r>
              <a:rPr lang="tr-TR" sz="2000" dirty="0" smtClean="0"/>
              <a:t>0, 2, 4. haftada ve sonra </a:t>
            </a:r>
          </a:p>
          <a:p>
            <a:r>
              <a:rPr lang="tr-TR" sz="2000" dirty="0" smtClean="0"/>
              <a:t>4 haftada bir</a:t>
            </a:r>
          </a:p>
          <a:p>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6455172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037999" cy="864096"/>
          </a:xfrm>
        </p:spPr>
        <p:style>
          <a:lnRef idx="1">
            <a:schemeClr val="accent5"/>
          </a:lnRef>
          <a:fillRef idx="2">
            <a:schemeClr val="accent5"/>
          </a:fillRef>
          <a:effectRef idx="1">
            <a:schemeClr val="accent5"/>
          </a:effectRef>
          <a:fontRef idx="minor">
            <a:schemeClr val="dk1"/>
          </a:fontRef>
        </p:style>
        <p:txBody>
          <a:bodyPr>
            <a:normAutofit/>
          </a:bodyPr>
          <a:lstStyle/>
          <a:p>
            <a:r>
              <a:rPr lang="tr-TR" sz="3200" dirty="0" err="1" smtClean="0"/>
              <a:t>Rituximab</a:t>
            </a:r>
            <a:endParaRPr lang="tr-TR" sz="3200" dirty="0"/>
          </a:p>
        </p:txBody>
      </p:sp>
      <p:sp>
        <p:nvSpPr>
          <p:cNvPr id="3" name="İçerik Yer Tutucusu 2"/>
          <p:cNvSpPr>
            <a:spLocks noGrp="1"/>
          </p:cNvSpPr>
          <p:nvPr>
            <p:ph idx="1"/>
          </p:nvPr>
        </p:nvSpPr>
        <p:spPr>
          <a:xfrm>
            <a:off x="3575050" y="2780928"/>
            <a:ext cx="5111750" cy="3312368"/>
          </a:xfrm>
        </p:spPr>
        <p:txBody>
          <a:bodyPr>
            <a:normAutofit fontScale="85000" lnSpcReduction="20000"/>
          </a:bodyPr>
          <a:lstStyle/>
          <a:p>
            <a:r>
              <a:rPr lang="tr-TR" dirty="0" smtClean="0"/>
              <a:t>ANCA ilişkili </a:t>
            </a:r>
            <a:r>
              <a:rPr lang="tr-TR" dirty="0" err="1" smtClean="0"/>
              <a:t>vaskülit</a:t>
            </a:r>
            <a:endParaRPr lang="tr-TR" dirty="0" smtClean="0"/>
          </a:p>
          <a:p>
            <a:r>
              <a:rPr lang="tr-TR" dirty="0" smtClean="0"/>
              <a:t>SLE</a:t>
            </a:r>
          </a:p>
          <a:p>
            <a:r>
              <a:rPr lang="tr-TR" dirty="0" smtClean="0"/>
              <a:t>6-9 ay B hücrelerini azaltır</a:t>
            </a:r>
          </a:p>
          <a:p>
            <a:r>
              <a:rPr lang="tr-TR" dirty="0" err="1" smtClean="0"/>
              <a:t>Ig</a:t>
            </a:r>
            <a:r>
              <a:rPr lang="tr-TR" dirty="0" smtClean="0"/>
              <a:t> düzeyleri düşebilir</a:t>
            </a:r>
          </a:p>
          <a:p>
            <a:r>
              <a:rPr lang="tr-TR" dirty="0" err="1" smtClean="0"/>
              <a:t>Siklofosfamid</a:t>
            </a:r>
            <a:r>
              <a:rPr lang="tr-TR" dirty="0" smtClean="0"/>
              <a:t>, MMF ve AZA ile birlikte kullanımda çok ciddi enfeksiyonlar</a:t>
            </a:r>
          </a:p>
          <a:p>
            <a:r>
              <a:rPr lang="tr-TR" dirty="0" smtClean="0"/>
              <a:t>Hepatit B kesin </a:t>
            </a:r>
            <a:r>
              <a:rPr lang="tr-TR" dirty="0" err="1" smtClean="0"/>
              <a:t>kontrendikasyon</a:t>
            </a:r>
            <a:r>
              <a:rPr lang="tr-TR" dirty="0" smtClean="0"/>
              <a:t> </a:t>
            </a:r>
            <a:endParaRPr lang="tr-TR" dirty="0"/>
          </a:p>
        </p:txBody>
      </p:sp>
      <p:sp>
        <p:nvSpPr>
          <p:cNvPr id="7" name="Metin Yer Tutucusu 6"/>
          <p:cNvSpPr>
            <a:spLocks noGrp="1"/>
          </p:cNvSpPr>
          <p:nvPr>
            <p:ph type="body" sz="half" idx="2"/>
          </p:nvPr>
        </p:nvSpPr>
        <p:spPr>
          <a:xfrm>
            <a:off x="457201" y="2780928"/>
            <a:ext cx="3008313" cy="3345236"/>
          </a:xfrm>
        </p:spPr>
        <p:txBody>
          <a:bodyPr>
            <a:normAutofit/>
          </a:bodyPr>
          <a:lstStyle/>
          <a:p>
            <a:r>
              <a:rPr lang="tr-TR" sz="2000" dirty="0" err="1" smtClean="0"/>
              <a:t>Kimerik</a:t>
            </a:r>
            <a:r>
              <a:rPr lang="tr-TR" sz="2000" dirty="0" smtClean="0"/>
              <a:t> fare insan </a:t>
            </a:r>
            <a:r>
              <a:rPr lang="tr-TR" sz="2000" dirty="0" err="1" smtClean="0"/>
              <a:t>monoklonal</a:t>
            </a:r>
            <a:r>
              <a:rPr lang="tr-TR" sz="2000" dirty="0" smtClean="0"/>
              <a:t> antikoru</a:t>
            </a:r>
          </a:p>
          <a:p>
            <a:r>
              <a:rPr lang="tr-TR" sz="2000" dirty="0" smtClean="0"/>
              <a:t>CD 20 içeren B </a:t>
            </a:r>
            <a:r>
              <a:rPr lang="tr-TR" sz="2000" dirty="0" err="1" smtClean="0"/>
              <a:t>lenfositleini</a:t>
            </a:r>
            <a:r>
              <a:rPr lang="tr-TR" sz="2000" dirty="0" smtClean="0"/>
              <a:t> etkiler</a:t>
            </a:r>
          </a:p>
          <a:p>
            <a:r>
              <a:rPr lang="tr-TR" sz="2400" b="1" dirty="0" err="1" smtClean="0"/>
              <a:t>Otoimmunite</a:t>
            </a:r>
            <a:r>
              <a:rPr lang="tr-TR" sz="2400" b="1" dirty="0" smtClean="0"/>
              <a:t> </a:t>
            </a:r>
            <a:r>
              <a:rPr lang="tr-TR" sz="2400" b="1" dirty="0" err="1" smtClean="0"/>
              <a:t>patogenezi</a:t>
            </a:r>
            <a:r>
              <a:rPr lang="tr-TR" sz="2400" b="1" dirty="0" smtClean="0"/>
              <a:t> olan hastalıklarda faydalı</a:t>
            </a:r>
          </a:p>
          <a:p>
            <a:r>
              <a:rPr lang="tr-TR" sz="2000" dirty="0" smtClean="0"/>
              <a:t>375 mg/m</a:t>
            </a:r>
            <a:r>
              <a:rPr lang="tr-TR" sz="2000" baseline="30000" dirty="0" smtClean="0"/>
              <a:t>2</a:t>
            </a:r>
            <a:r>
              <a:rPr lang="tr-TR" sz="2000" dirty="0" smtClean="0"/>
              <a:t>/hafta 4 doz</a:t>
            </a:r>
          </a:p>
          <a:p>
            <a:pPr lvl="0"/>
            <a:r>
              <a:rPr lang="tr-TR" sz="2000" dirty="0" smtClean="0"/>
              <a:t>1000 </a:t>
            </a:r>
            <a:r>
              <a:rPr lang="tr-TR" sz="2000" dirty="0">
                <a:solidFill>
                  <a:prstClr val="black"/>
                </a:solidFill>
              </a:rPr>
              <a:t>mg/m</a:t>
            </a:r>
            <a:r>
              <a:rPr lang="tr-TR" sz="2000" baseline="30000" dirty="0">
                <a:solidFill>
                  <a:prstClr val="black"/>
                </a:solidFill>
              </a:rPr>
              <a:t>2</a:t>
            </a:r>
            <a:r>
              <a:rPr lang="tr-TR" sz="2000" dirty="0">
                <a:solidFill>
                  <a:prstClr val="black"/>
                </a:solidFill>
              </a:rPr>
              <a:t>/hafta </a:t>
            </a:r>
            <a:r>
              <a:rPr lang="tr-TR" sz="2000" dirty="0" smtClean="0">
                <a:solidFill>
                  <a:prstClr val="black"/>
                </a:solidFill>
              </a:rPr>
              <a:t>2 doz</a:t>
            </a:r>
            <a:endParaRPr lang="tr-TR" sz="2000" dirty="0">
              <a:solidFill>
                <a:prstClr val="black"/>
              </a:solidFill>
            </a:endParaRPr>
          </a:p>
          <a:p>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33864074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037999" cy="86409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tr-TR" sz="3200" dirty="0" smtClean="0"/>
              <a:t>TNF inhibitörleri</a:t>
            </a:r>
            <a:endParaRPr lang="tr-TR" sz="3200" dirty="0"/>
          </a:p>
        </p:txBody>
      </p:sp>
      <p:sp>
        <p:nvSpPr>
          <p:cNvPr id="3" name="İçerik Yer Tutucusu 2"/>
          <p:cNvSpPr>
            <a:spLocks noGrp="1"/>
          </p:cNvSpPr>
          <p:nvPr>
            <p:ph idx="1"/>
          </p:nvPr>
        </p:nvSpPr>
        <p:spPr>
          <a:xfrm>
            <a:off x="457200" y="2780928"/>
            <a:ext cx="3610744" cy="3312368"/>
          </a:xfrm>
        </p:spPr>
        <p:txBody>
          <a:bodyPr>
            <a:normAutofit/>
          </a:bodyPr>
          <a:lstStyle/>
          <a:p>
            <a:r>
              <a:rPr lang="tr-TR" dirty="0" err="1" smtClean="0"/>
              <a:t>Poliartiküler</a:t>
            </a:r>
            <a:r>
              <a:rPr lang="tr-TR" dirty="0" smtClean="0"/>
              <a:t> JIA</a:t>
            </a:r>
          </a:p>
          <a:p>
            <a:r>
              <a:rPr lang="tr-TR" dirty="0" err="1" smtClean="0"/>
              <a:t>Psöriatik</a:t>
            </a:r>
            <a:r>
              <a:rPr lang="tr-TR" dirty="0" smtClean="0"/>
              <a:t> </a:t>
            </a:r>
            <a:r>
              <a:rPr lang="tr-TR" dirty="0" err="1" smtClean="0"/>
              <a:t>Artrit</a:t>
            </a:r>
            <a:endParaRPr lang="tr-TR" dirty="0" smtClean="0"/>
          </a:p>
          <a:p>
            <a:r>
              <a:rPr lang="tr-TR" dirty="0" err="1" smtClean="0"/>
              <a:t>Ankilozan</a:t>
            </a:r>
            <a:r>
              <a:rPr lang="tr-TR" dirty="0" smtClean="0"/>
              <a:t> </a:t>
            </a:r>
            <a:r>
              <a:rPr lang="tr-TR" dirty="0" err="1" smtClean="0"/>
              <a:t>spondilit</a:t>
            </a:r>
            <a:endParaRPr lang="tr-TR" dirty="0" smtClean="0"/>
          </a:p>
          <a:p>
            <a:r>
              <a:rPr lang="tr-TR" dirty="0" err="1" smtClean="0"/>
              <a:t>İnflamatuar</a:t>
            </a:r>
            <a:r>
              <a:rPr lang="tr-TR" dirty="0" smtClean="0"/>
              <a:t> barsak hastalıkları</a:t>
            </a:r>
            <a:endParaRPr lang="tr-TR"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
        <p:nvSpPr>
          <p:cNvPr id="8" name="İçerik Yer Tutucusu 2"/>
          <p:cNvSpPr txBox="1">
            <a:spLocks/>
          </p:cNvSpPr>
          <p:nvPr/>
        </p:nvSpPr>
        <p:spPr>
          <a:xfrm>
            <a:off x="4772554" y="2708920"/>
            <a:ext cx="3610744" cy="1224136"/>
          </a:xfrm>
          <a:prstGeom prst="rect">
            <a:avLst/>
          </a:prstGeom>
        </p:spPr>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dirty="0" smtClean="0"/>
              <a:t>Tüberküloz </a:t>
            </a:r>
          </a:p>
          <a:p>
            <a:r>
              <a:rPr lang="tr-TR" dirty="0" err="1" smtClean="0"/>
              <a:t>Fungal</a:t>
            </a:r>
            <a:r>
              <a:rPr lang="tr-TR" dirty="0" smtClean="0"/>
              <a:t> </a:t>
            </a:r>
            <a:r>
              <a:rPr lang="tr-TR" dirty="0" err="1" smtClean="0"/>
              <a:t>enf</a:t>
            </a:r>
            <a:endParaRPr lang="tr-TR" dirty="0"/>
          </a:p>
        </p:txBody>
      </p:sp>
      <p:sp>
        <p:nvSpPr>
          <p:cNvPr id="6" name="Metin kutusu 5"/>
          <p:cNvSpPr txBox="1"/>
          <p:nvPr/>
        </p:nvSpPr>
        <p:spPr>
          <a:xfrm>
            <a:off x="7347009" y="2609617"/>
            <a:ext cx="518091" cy="1323439"/>
          </a:xfrm>
          <a:prstGeom prst="rect">
            <a:avLst/>
          </a:prstGeom>
          <a:noFill/>
        </p:spPr>
        <p:txBody>
          <a:bodyPr wrap="none" rtlCol="0">
            <a:spAutoFit/>
          </a:bodyPr>
          <a:lstStyle/>
          <a:p>
            <a:r>
              <a:rPr lang="tr-TR" sz="8000" dirty="0" smtClean="0"/>
              <a:t>!</a:t>
            </a:r>
            <a:endParaRPr lang="tr-TR" sz="8000" dirty="0"/>
          </a:p>
        </p:txBody>
      </p:sp>
      <p:sp>
        <p:nvSpPr>
          <p:cNvPr id="9" name="İçerik Yer Tutucusu 2"/>
          <p:cNvSpPr txBox="1">
            <a:spLocks/>
          </p:cNvSpPr>
          <p:nvPr/>
        </p:nvSpPr>
        <p:spPr>
          <a:xfrm>
            <a:off x="4572000" y="4365104"/>
            <a:ext cx="4114800" cy="1832205"/>
          </a:xfrm>
          <a:prstGeom prst="rect">
            <a:avLst/>
          </a:prstGeom>
        </p:spPr>
        <p:style>
          <a:lnRef idx="2">
            <a:schemeClr val="accent5"/>
          </a:lnRef>
          <a:fillRef idx="1">
            <a:schemeClr val="lt1"/>
          </a:fillRef>
          <a:effectRef idx="0">
            <a:schemeClr val="accent5"/>
          </a:effectRef>
          <a:fontRef idx="minor">
            <a:schemeClr val="dk1"/>
          </a:fontRef>
        </p:style>
        <p:txBody>
          <a:bodyPr vert="horz" lIns="91430" tIns="45715" rIns="91430" bIns="45715" rtlCol="0">
            <a:normAutofit/>
          </a:bodyPr>
          <a:lstStyle>
            <a:lvl1pPr marL="342865" indent="-342865" algn="l" defTabSz="91430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400" dirty="0" smtClean="0"/>
              <a:t>MTX + Anti TNF enfeksiyon riskinde artış yok</a:t>
            </a:r>
          </a:p>
          <a:p>
            <a:r>
              <a:rPr lang="tr-TR" sz="2400" dirty="0" err="1" smtClean="0"/>
              <a:t>Steroid</a:t>
            </a:r>
            <a:r>
              <a:rPr lang="tr-TR" sz="2400" dirty="0" smtClean="0"/>
              <a:t> + </a:t>
            </a:r>
            <a:r>
              <a:rPr lang="tr-TR" sz="2400" dirty="0">
                <a:solidFill>
                  <a:prstClr val="black"/>
                </a:solidFill>
              </a:rPr>
              <a:t>Anti TNF </a:t>
            </a:r>
            <a:r>
              <a:rPr lang="tr-TR" sz="2400" dirty="0" smtClean="0">
                <a:solidFill>
                  <a:prstClr val="black"/>
                </a:solidFill>
              </a:rPr>
              <a:t>enfeksiyon </a:t>
            </a:r>
            <a:r>
              <a:rPr lang="tr-TR" sz="2400" dirty="0">
                <a:solidFill>
                  <a:prstClr val="black"/>
                </a:solidFill>
              </a:rPr>
              <a:t>riskinde artış </a:t>
            </a:r>
            <a:r>
              <a:rPr lang="tr-TR" sz="2400" dirty="0" smtClean="0">
                <a:solidFill>
                  <a:prstClr val="black"/>
                </a:solidFill>
              </a:rPr>
              <a:t>var</a:t>
            </a:r>
            <a:endParaRPr lang="tr-TR" sz="2400" dirty="0"/>
          </a:p>
        </p:txBody>
      </p:sp>
    </p:spTree>
    <p:extLst>
      <p:ext uri="{BB962C8B-B14F-4D97-AF65-F5344CB8AC3E}">
        <p14:creationId xmlns:p14="http://schemas.microsoft.com/office/powerpoint/2010/main" val="8580736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037999" cy="86409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tr-TR" sz="3200" dirty="0" smtClean="0"/>
              <a:t>TNF inhibitörleri</a:t>
            </a:r>
            <a:endParaRPr lang="tr-TR" sz="3200" dirty="0"/>
          </a:p>
        </p:txBody>
      </p:sp>
      <p:sp>
        <p:nvSpPr>
          <p:cNvPr id="3" name="İçerik Yer Tutucusu 2"/>
          <p:cNvSpPr>
            <a:spLocks noGrp="1"/>
          </p:cNvSpPr>
          <p:nvPr>
            <p:ph idx="1"/>
          </p:nvPr>
        </p:nvSpPr>
        <p:spPr>
          <a:xfrm>
            <a:off x="457200" y="2780928"/>
            <a:ext cx="3610744" cy="3312368"/>
          </a:xfrm>
        </p:spPr>
        <p:txBody>
          <a:bodyPr>
            <a:normAutofit/>
          </a:bodyPr>
          <a:lstStyle/>
          <a:p>
            <a:r>
              <a:rPr lang="tr-TR" dirty="0" err="1" smtClean="0"/>
              <a:t>Infli</a:t>
            </a:r>
            <a:r>
              <a:rPr lang="tr-TR" dirty="0" err="1" smtClean="0">
                <a:solidFill>
                  <a:srgbClr val="FF0000"/>
                </a:solidFill>
              </a:rPr>
              <a:t>ximab</a:t>
            </a:r>
            <a:endParaRPr lang="tr-TR" dirty="0" smtClean="0">
              <a:solidFill>
                <a:srgbClr val="FF0000"/>
              </a:solidFill>
            </a:endParaRPr>
          </a:p>
          <a:p>
            <a:r>
              <a:rPr lang="tr-TR" dirty="0" err="1" smtClean="0"/>
              <a:t>Etaner</a:t>
            </a:r>
            <a:r>
              <a:rPr lang="tr-TR" dirty="0" err="1" smtClean="0">
                <a:solidFill>
                  <a:srgbClr val="00B0F0"/>
                </a:solidFill>
              </a:rPr>
              <a:t>cept</a:t>
            </a:r>
            <a:endParaRPr lang="tr-TR" dirty="0" smtClean="0">
              <a:solidFill>
                <a:srgbClr val="00B0F0"/>
              </a:solidFill>
            </a:endParaRPr>
          </a:p>
          <a:p>
            <a:r>
              <a:rPr lang="tr-TR" dirty="0" err="1" smtClean="0"/>
              <a:t>Adalimu</a:t>
            </a:r>
            <a:r>
              <a:rPr lang="tr-TR" dirty="0" err="1" smtClean="0">
                <a:solidFill>
                  <a:srgbClr val="00B050"/>
                </a:solidFill>
              </a:rPr>
              <a:t>mab</a:t>
            </a:r>
            <a:endParaRPr lang="tr-TR" dirty="0" smtClean="0">
              <a:solidFill>
                <a:srgbClr val="00B050"/>
              </a:solidFill>
            </a:endParaRPr>
          </a:p>
          <a:p>
            <a:r>
              <a:rPr lang="tr-TR" dirty="0" err="1" smtClean="0"/>
              <a:t>Golizumu</a:t>
            </a:r>
            <a:r>
              <a:rPr lang="tr-TR" dirty="0" err="1" smtClean="0">
                <a:solidFill>
                  <a:srgbClr val="00B050"/>
                </a:solidFill>
              </a:rPr>
              <a:t>mab</a:t>
            </a:r>
            <a:endParaRPr lang="tr-TR" dirty="0" smtClean="0">
              <a:solidFill>
                <a:srgbClr val="00B050"/>
              </a:solidFill>
            </a:endParaRPr>
          </a:p>
          <a:p>
            <a:r>
              <a:rPr lang="tr-TR" dirty="0" err="1" smtClean="0"/>
              <a:t>Certoli</a:t>
            </a:r>
            <a:r>
              <a:rPr lang="tr-TR" dirty="0" err="1" smtClean="0">
                <a:solidFill>
                  <a:schemeClr val="accent6"/>
                </a:solidFill>
              </a:rPr>
              <a:t>zumab</a:t>
            </a:r>
            <a:endParaRPr lang="tr-TR" dirty="0">
              <a:solidFill>
                <a:schemeClr val="accent6"/>
              </a:solidFill>
            </a:endParaRPr>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
        <p:nvSpPr>
          <p:cNvPr id="4" name="Dikdörtgen 3"/>
          <p:cNvSpPr/>
          <p:nvPr/>
        </p:nvSpPr>
        <p:spPr>
          <a:xfrm>
            <a:off x="3995936" y="2276872"/>
            <a:ext cx="4572000" cy="3970318"/>
          </a:xfrm>
          <a:prstGeom prst="rect">
            <a:avLst/>
          </a:prstGeom>
        </p:spPr>
        <p:txBody>
          <a:bodyPr>
            <a:spAutoFit/>
          </a:bodyPr>
          <a:lstStyle/>
          <a:p>
            <a:pPr lvl="0"/>
            <a:r>
              <a:rPr lang="tr-TR" sz="2800" dirty="0" smtClean="0">
                <a:solidFill>
                  <a:srgbClr val="00B0F0"/>
                </a:solidFill>
              </a:rPr>
              <a:t>-</a:t>
            </a:r>
            <a:r>
              <a:rPr lang="tr-TR" sz="2800" dirty="0" err="1" smtClean="0">
                <a:solidFill>
                  <a:srgbClr val="00B0F0"/>
                </a:solidFill>
              </a:rPr>
              <a:t>cept</a:t>
            </a:r>
            <a:r>
              <a:rPr lang="tr-TR" sz="2800" dirty="0" smtClean="0">
                <a:solidFill>
                  <a:srgbClr val="00B0F0"/>
                </a:solidFill>
              </a:rPr>
              <a:t> </a:t>
            </a:r>
            <a:r>
              <a:rPr lang="tr-TR" sz="2800" dirty="0"/>
              <a:t>bir reseptörün insan IgG1 in </a:t>
            </a:r>
            <a:r>
              <a:rPr lang="tr-TR" sz="2800" dirty="0" err="1"/>
              <a:t>Fc</a:t>
            </a:r>
            <a:r>
              <a:rPr lang="tr-TR" sz="2800" dirty="0"/>
              <a:t> parçasına bağlandığını ifade eder</a:t>
            </a:r>
          </a:p>
          <a:p>
            <a:pPr lvl="0"/>
            <a:r>
              <a:rPr lang="tr-TR" sz="2800" dirty="0" smtClean="0">
                <a:solidFill>
                  <a:srgbClr val="00B050"/>
                </a:solidFill>
              </a:rPr>
              <a:t>-</a:t>
            </a:r>
            <a:r>
              <a:rPr lang="tr-TR" sz="2800" dirty="0" err="1" smtClean="0">
                <a:solidFill>
                  <a:srgbClr val="00B050"/>
                </a:solidFill>
              </a:rPr>
              <a:t>mab</a:t>
            </a:r>
            <a:r>
              <a:rPr lang="tr-TR" sz="2800" dirty="0" smtClean="0">
                <a:solidFill>
                  <a:srgbClr val="00B050"/>
                </a:solidFill>
              </a:rPr>
              <a:t> </a:t>
            </a:r>
            <a:r>
              <a:rPr lang="tr-TR" sz="2800" dirty="0" err="1"/>
              <a:t>monoklonal</a:t>
            </a:r>
            <a:r>
              <a:rPr lang="tr-TR" sz="2800" dirty="0"/>
              <a:t> antikoru gösterir</a:t>
            </a:r>
          </a:p>
          <a:p>
            <a:pPr lvl="0"/>
            <a:r>
              <a:rPr lang="tr-TR" sz="2800" dirty="0" smtClean="0">
                <a:solidFill>
                  <a:srgbClr val="FF0000"/>
                </a:solidFill>
              </a:rPr>
              <a:t>-</a:t>
            </a:r>
            <a:r>
              <a:rPr lang="tr-TR" sz="2800" dirty="0" err="1" smtClean="0">
                <a:solidFill>
                  <a:srgbClr val="FF0000"/>
                </a:solidFill>
              </a:rPr>
              <a:t>ximab</a:t>
            </a:r>
            <a:r>
              <a:rPr lang="tr-TR" sz="2800" dirty="0" smtClean="0">
                <a:solidFill>
                  <a:srgbClr val="FF0000"/>
                </a:solidFill>
              </a:rPr>
              <a:t> </a:t>
            </a:r>
            <a:r>
              <a:rPr lang="tr-TR" sz="2800" dirty="0" err="1"/>
              <a:t>şimerik</a:t>
            </a:r>
            <a:r>
              <a:rPr lang="tr-TR" sz="2800" dirty="0"/>
              <a:t> </a:t>
            </a:r>
            <a:r>
              <a:rPr lang="tr-TR" sz="2800" dirty="0" err="1"/>
              <a:t>monoklonal</a:t>
            </a:r>
            <a:r>
              <a:rPr lang="tr-TR" sz="2800" dirty="0"/>
              <a:t> antikoru </a:t>
            </a:r>
            <a:r>
              <a:rPr lang="tr-TR" sz="2800" dirty="0" smtClean="0"/>
              <a:t>gösterir</a:t>
            </a:r>
          </a:p>
          <a:p>
            <a:pPr lvl="0"/>
            <a:r>
              <a:rPr lang="tr-TR" sz="2800" dirty="0" smtClean="0">
                <a:solidFill>
                  <a:schemeClr val="accent6"/>
                </a:solidFill>
              </a:rPr>
              <a:t>-</a:t>
            </a:r>
            <a:r>
              <a:rPr lang="tr-TR" sz="2800" dirty="0" err="1" smtClean="0">
                <a:solidFill>
                  <a:schemeClr val="accent6"/>
                </a:solidFill>
              </a:rPr>
              <a:t>zumab</a:t>
            </a:r>
            <a:r>
              <a:rPr lang="tr-TR" sz="2800" dirty="0" smtClean="0"/>
              <a:t> </a:t>
            </a:r>
            <a:r>
              <a:rPr lang="tr-TR" sz="2800" dirty="0"/>
              <a:t>insanlaştırılmış </a:t>
            </a:r>
            <a:r>
              <a:rPr lang="tr-TR" sz="2800" dirty="0" err="1"/>
              <a:t>monoklonal</a:t>
            </a:r>
            <a:r>
              <a:rPr lang="tr-TR" sz="2800" dirty="0"/>
              <a:t> antikoru gösterir</a:t>
            </a:r>
          </a:p>
        </p:txBody>
      </p:sp>
    </p:spTree>
    <p:extLst>
      <p:ext uri="{BB962C8B-B14F-4D97-AF65-F5344CB8AC3E}">
        <p14:creationId xmlns:p14="http://schemas.microsoft.com/office/powerpoint/2010/main" val="13323001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037999" cy="864096"/>
          </a:xfrm>
        </p:spPr>
        <p:style>
          <a:lnRef idx="1">
            <a:schemeClr val="accent5"/>
          </a:lnRef>
          <a:fillRef idx="2">
            <a:schemeClr val="accent5"/>
          </a:fillRef>
          <a:effectRef idx="1">
            <a:schemeClr val="accent5"/>
          </a:effectRef>
          <a:fontRef idx="minor">
            <a:schemeClr val="dk1"/>
          </a:fontRef>
        </p:style>
        <p:txBody>
          <a:bodyPr>
            <a:normAutofit/>
          </a:bodyPr>
          <a:lstStyle/>
          <a:p>
            <a:r>
              <a:rPr lang="tr-TR" sz="3200" dirty="0" err="1" smtClean="0"/>
              <a:t>Etanercept</a:t>
            </a:r>
            <a:endParaRPr lang="tr-TR" sz="3200" dirty="0"/>
          </a:p>
        </p:txBody>
      </p:sp>
      <p:sp>
        <p:nvSpPr>
          <p:cNvPr id="3" name="İçerik Yer Tutucusu 2"/>
          <p:cNvSpPr>
            <a:spLocks noGrp="1"/>
          </p:cNvSpPr>
          <p:nvPr>
            <p:ph idx="1"/>
          </p:nvPr>
        </p:nvSpPr>
        <p:spPr>
          <a:xfrm>
            <a:off x="3575050" y="2780928"/>
            <a:ext cx="5111750" cy="3312368"/>
          </a:xfrm>
        </p:spPr>
        <p:txBody>
          <a:bodyPr>
            <a:normAutofit/>
          </a:bodyPr>
          <a:lstStyle/>
          <a:p>
            <a:r>
              <a:rPr lang="tr-TR" dirty="0" smtClean="0"/>
              <a:t>10 yıllık izlemleri güvenli</a:t>
            </a:r>
          </a:p>
          <a:p>
            <a:r>
              <a:rPr lang="tr-TR" dirty="0" smtClean="0"/>
              <a:t>2 haftada stabil doza ulaşır</a:t>
            </a:r>
          </a:p>
          <a:p>
            <a:r>
              <a:rPr lang="tr-TR" dirty="0" err="1" smtClean="0"/>
              <a:t>Poliartiküler</a:t>
            </a:r>
            <a:r>
              <a:rPr lang="tr-TR" dirty="0" smtClean="0"/>
              <a:t> JIA</a:t>
            </a:r>
          </a:p>
          <a:p>
            <a:r>
              <a:rPr lang="tr-TR" dirty="0" err="1" smtClean="0"/>
              <a:t>Psöriatik</a:t>
            </a:r>
            <a:r>
              <a:rPr lang="tr-TR" dirty="0" smtClean="0"/>
              <a:t> </a:t>
            </a:r>
            <a:r>
              <a:rPr lang="tr-TR" dirty="0" err="1" smtClean="0"/>
              <a:t>Artrit</a:t>
            </a:r>
            <a:endParaRPr lang="tr-TR" dirty="0" smtClean="0"/>
          </a:p>
          <a:p>
            <a:r>
              <a:rPr lang="tr-TR" dirty="0" err="1" smtClean="0"/>
              <a:t>Entesit</a:t>
            </a:r>
            <a:r>
              <a:rPr lang="tr-TR" dirty="0" smtClean="0"/>
              <a:t> ilişkili </a:t>
            </a:r>
            <a:r>
              <a:rPr lang="tr-TR" dirty="0" err="1" smtClean="0"/>
              <a:t>artrit</a:t>
            </a:r>
            <a:r>
              <a:rPr lang="tr-TR" dirty="0" smtClean="0"/>
              <a:t> </a:t>
            </a:r>
            <a:endParaRPr lang="tr-TR" dirty="0"/>
          </a:p>
        </p:txBody>
      </p:sp>
      <p:sp>
        <p:nvSpPr>
          <p:cNvPr id="7" name="Metin Yer Tutucusu 6"/>
          <p:cNvSpPr>
            <a:spLocks noGrp="1"/>
          </p:cNvSpPr>
          <p:nvPr>
            <p:ph type="body" sz="half" idx="2"/>
          </p:nvPr>
        </p:nvSpPr>
        <p:spPr>
          <a:xfrm>
            <a:off x="457201" y="2780928"/>
            <a:ext cx="3008313" cy="3345236"/>
          </a:xfrm>
        </p:spPr>
        <p:txBody>
          <a:bodyPr>
            <a:normAutofit/>
          </a:bodyPr>
          <a:lstStyle/>
          <a:p>
            <a:r>
              <a:rPr lang="tr-TR" sz="2000" dirty="0" smtClean="0"/>
              <a:t>Sirkülasyondaki TNF-</a:t>
            </a:r>
            <a:r>
              <a:rPr lang="el-GR" sz="2000" dirty="0" smtClean="0"/>
              <a:t>α</a:t>
            </a:r>
            <a:r>
              <a:rPr lang="tr-TR" sz="2000" dirty="0" smtClean="0"/>
              <a:t> </a:t>
            </a:r>
            <a:r>
              <a:rPr lang="tr-TR" sz="2000" dirty="0" err="1" smtClean="0"/>
              <a:t>trimerlerine</a:t>
            </a:r>
            <a:r>
              <a:rPr lang="tr-TR" sz="2000" dirty="0" smtClean="0"/>
              <a:t> bağlanıp hücre yüzeyindeki reseptörlere bağlanmasını engeller</a:t>
            </a:r>
          </a:p>
          <a:p>
            <a:r>
              <a:rPr lang="tr-TR" sz="2000" dirty="0" smtClean="0"/>
              <a:t>Haftada bir </a:t>
            </a:r>
            <a:r>
              <a:rPr lang="tr-TR" sz="2000" dirty="0" err="1" smtClean="0"/>
              <a:t>uygulanım</a:t>
            </a:r>
            <a:r>
              <a:rPr lang="tr-TR" sz="2000" dirty="0" smtClean="0"/>
              <a:t> </a:t>
            </a:r>
            <a:r>
              <a:rPr lang="tr-TR" sz="2000" dirty="0" err="1" smtClean="0"/>
              <a:t>Subkutan</a:t>
            </a:r>
            <a:endParaRPr lang="tr-TR" sz="2000" dirty="0" smtClean="0"/>
          </a:p>
          <a:p>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2657767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037999" cy="864096"/>
          </a:xfrm>
        </p:spPr>
        <p:style>
          <a:lnRef idx="1">
            <a:schemeClr val="accent5"/>
          </a:lnRef>
          <a:fillRef idx="2">
            <a:schemeClr val="accent5"/>
          </a:fillRef>
          <a:effectRef idx="1">
            <a:schemeClr val="accent5"/>
          </a:effectRef>
          <a:fontRef idx="minor">
            <a:schemeClr val="dk1"/>
          </a:fontRef>
        </p:style>
        <p:txBody>
          <a:bodyPr>
            <a:normAutofit/>
          </a:bodyPr>
          <a:lstStyle/>
          <a:p>
            <a:r>
              <a:rPr lang="tr-TR" sz="3200" dirty="0" err="1" smtClean="0"/>
              <a:t>İnfliximab</a:t>
            </a:r>
            <a:endParaRPr lang="tr-TR" sz="3200" dirty="0"/>
          </a:p>
        </p:txBody>
      </p:sp>
      <p:sp>
        <p:nvSpPr>
          <p:cNvPr id="3" name="İçerik Yer Tutucusu 2"/>
          <p:cNvSpPr>
            <a:spLocks noGrp="1"/>
          </p:cNvSpPr>
          <p:nvPr>
            <p:ph idx="1"/>
          </p:nvPr>
        </p:nvSpPr>
        <p:spPr>
          <a:xfrm>
            <a:off x="3707904" y="2060848"/>
            <a:ext cx="5111750" cy="4392488"/>
          </a:xfrm>
        </p:spPr>
        <p:txBody>
          <a:bodyPr>
            <a:normAutofit fontScale="92500" lnSpcReduction="10000"/>
          </a:bodyPr>
          <a:lstStyle/>
          <a:p>
            <a:r>
              <a:rPr lang="tr-TR" dirty="0" err="1" smtClean="0"/>
              <a:t>Poliartiküler</a:t>
            </a:r>
            <a:r>
              <a:rPr lang="tr-TR" dirty="0" smtClean="0"/>
              <a:t> JIA</a:t>
            </a:r>
          </a:p>
          <a:p>
            <a:r>
              <a:rPr lang="tr-TR" dirty="0" err="1" smtClean="0"/>
              <a:t>Granulomatöz</a:t>
            </a:r>
            <a:r>
              <a:rPr lang="tr-TR" dirty="0" smtClean="0"/>
              <a:t> hastalıklarda (</a:t>
            </a:r>
            <a:r>
              <a:rPr lang="tr-TR" dirty="0" err="1" smtClean="0"/>
              <a:t>Sarkoidoz</a:t>
            </a:r>
            <a:r>
              <a:rPr lang="tr-TR" dirty="0" smtClean="0"/>
              <a:t>) </a:t>
            </a:r>
            <a:r>
              <a:rPr lang="tr-TR" dirty="0" err="1" smtClean="0"/>
              <a:t>Etanercept’ten</a:t>
            </a:r>
            <a:r>
              <a:rPr lang="tr-TR" dirty="0" smtClean="0"/>
              <a:t> etkin</a:t>
            </a:r>
          </a:p>
          <a:p>
            <a:r>
              <a:rPr lang="tr-TR" dirty="0" err="1" smtClean="0"/>
              <a:t>Üveitte</a:t>
            </a:r>
            <a:r>
              <a:rPr lang="tr-TR" dirty="0" smtClean="0"/>
              <a:t> de etkili </a:t>
            </a:r>
          </a:p>
          <a:p>
            <a:r>
              <a:rPr lang="tr-TR" dirty="0" smtClean="0"/>
              <a:t>Ancak TBC daha sık</a:t>
            </a:r>
          </a:p>
          <a:p>
            <a:r>
              <a:rPr lang="tr-TR" dirty="0" smtClean="0"/>
              <a:t>Tedavi esnasında Anti-</a:t>
            </a:r>
            <a:r>
              <a:rPr lang="tr-TR" dirty="0" err="1" smtClean="0"/>
              <a:t>dsDNA</a:t>
            </a:r>
            <a:r>
              <a:rPr lang="tr-TR" dirty="0" smtClean="0"/>
              <a:t> pozitif olabilir, ancak 1/153 SLE geliştirmiş</a:t>
            </a:r>
          </a:p>
          <a:p>
            <a:pPr marL="0" indent="0">
              <a:buNone/>
            </a:pPr>
            <a:endParaRPr lang="tr-TR" dirty="0"/>
          </a:p>
        </p:txBody>
      </p:sp>
      <p:sp>
        <p:nvSpPr>
          <p:cNvPr id="7" name="Metin Yer Tutucusu 6"/>
          <p:cNvSpPr>
            <a:spLocks noGrp="1"/>
          </p:cNvSpPr>
          <p:nvPr>
            <p:ph type="body" sz="half" idx="2"/>
          </p:nvPr>
        </p:nvSpPr>
        <p:spPr>
          <a:xfrm>
            <a:off x="457201" y="2780928"/>
            <a:ext cx="3008313" cy="3345236"/>
          </a:xfrm>
        </p:spPr>
        <p:txBody>
          <a:bodyPr>
            <a:normAutofit/>
          </a:bodyPr>
          <a:lstStyle/>
          <a:p>
            <a:r>
              <a:rPr lang="tr-TR" sz="2000" dirty="0" err="1" smtClean="0"/>
              <a:t>Şimerik</a:t>
            </a:r>
            <a:r>
              <a:rPr lang="tr-TR" sz="2000" dirty="0" smtClean="0"/>
              <a:t> insan/fare anti-TNF </a:t>
            </a:r>
            <a:r>
              <a:rPr lang="tr-TR" sz="2000" dirty="0" err="1" smtClean="0"/>
              <a:t>monoklonal</a:t>
            </a:r>
            <a:r>
              <a:rPr lang="tr-TR" sz="2000" dirty="0" smtClean="0"/>
              <a:t> antikoru</a:t>
            </a:r>
          </a:p>
          <a:p>
            <a:endParaRPr lang="tr-TR" sz="2000" dirty="0"/>
          </a:p>
          <a:p>
            <a:r>
              <a:rPr lang="tr-TR" sz="2000" dirty="0" smtClean="0"/>
              <a:t>IV uygulanmak zorunluluğu </a:t>
            </a:r>
          </a:p>
          <a:p>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221491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203" t="7312" r="18492" b="7743"/>
          <a:stretch/>
        </p:blipFill>
        <p:spPr bwMode="auto">
          <a:xfrm>
            <a:off x="304800" y="518160"/>
            <a:ext cx="8366761"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Yuvarlatılmış Dikdörtgen 1"/>
          <p:cNvSpPr/>
          <p:nvPr/>
        </p:nvSpPr>
        <p:spPr>
          <a:xfrm>
            <a:off x="1835696" y="1628801"/>
            <a:ext cx="936104"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tr-T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1" y="2348881"/>
            <a:ext cx="100012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179" y="3155317"/>
            <a:ext cx="1956029"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628801"/>
            <a:ext cx="100012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656014"/>
            <a:ext cx="2376264"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5013176"/>
            <a:ext cx="131487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787" y="5954961"/>
            <a:ext cx="18676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8532440" y="5805264"/>
            <a:ext cx="139121" cy="73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Tree>
    <p:extLst>
      <p:ext uri="{BB962C8B-B14F-4D97-AF65-F5344CB8AC3E}">
        <p14:creationId xmlns:p14="http://schemas.microsoft.com/office/powerpoint/2010/main" val="1082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500"/>
                                        <p:tgtEl>
                                          <p:spTgt spid="2"/>
                                        </p:tgtEl>
                                      </p:cBhvr>
                                    </p:animEffect>
                                  </p:childTnLst>
                                </p:cTn>
                              </p:par>
                            </p:childTnLst>
                          </p:cTn>
                        </p:par>
                        <p:par>
                          <p:cTn id="8" fill="hold">
                            <p:stCondLst>
                              <p:cond delay="1500"/>
                            </p:stCondLst>
                            <p:childTnLst>
                              <p:par>
                                <p:cTn id="9" presetID="6" presetClass="entr" presetSubtype="16"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1500"/>
                                        <p:tgtEl>
                                          <p:spTgt spid="3076"/>
                                        </p:tgtEl>
                                      </p:cBhvr>
                                    </p:animEffect>
                                  </p:childTnLst>
                                </p:cTn>
                              </p:par>
                            </p:childTnLst>
                          </p:cTn>
                        </p:par>
                        <p:par>
                          <p:cTn id="12" fill="hold">
                            <p:stCondLst>
                              <p:cond delay="3000"/>
                            </p:stCondLst>
                            <p:childTnLst>
                              <p:par>
                                <p:cTn id="13" presetID="6" presetClass="entr" presetSubtype="16" fill="hold" nodeType="after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circle(in)">
                                      <p:cBhvr>
                                        <p:cTn id="15" dur="2000"/>
                                        <p:tgtEl>
                                          <p:spTgt spid="3077"/>
                                        </p:tgtEl>
                                      </p:cBhvr>
                                    </p:animEffect>
                                  </p:childTnLst>
                                </p:cTn>
                              </p:par>
                            </p:childTnLst>
                          </p:cTn>
                        </p:par>
                        <p:par>
                          <p:cTn id="16" fill="hold">
                            <p:stCondLst>
                              <p:cond delay="5000"/>
                            </p:stCondLst>
                            <p:childTnLst>
                              <p:par>
                                <p:cTn id="17" presetID="6" presetClass="entr" presetSubtype="16" fill="hold" nodeType="after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circle(in)">
                                      <p:cBhvr>
                                        <p:cTn id="19" dur="1500"/>
                                        <p:tgtEl>
                                          <p:spTgt spid="3078"/>
                                        </p:tgtEl>
                                      </p:cBhvr>
                                    </p:animEffect>
                                  </p:childTnLst>
                                </p:cTn>
                              </p:par>
                            </p:childTnLst>
                          </p:cTn>
                        </p:par>
                        <p:par>
                          <p:cTn id="20" fill="hold">
                            <p:stCondLst>
                              <p:cond delay="6500"/>
                            </p:stCondLst>
                            <p:childTnLst>
                              <p:par>
                                <p:cTn id="21" presetID="6" presetClass="entr" presetSubtype="16" fill="hold" nodeType="afterEffect">
                                  <p:stCondLst>
                                    <p:cond delay="0"/>
                                  </p:stCondLst>
                                  <p:childTnLst>
                                    <p:set>
                                      <p:cBhvr>
                                        <p:cTn id="22" dur="1" fill="hold">
                                          <p:stCondLst>
                                            <p:cond delay="0"/>
                                          </p:stCondLst>
                                        </p:cTn>
                                        <p:tgtEl>
                                          <p:spTgt spid="3079"/>
                                        </p:tgtEl>
                                        <p:attrNameLst>
                                          <p:attrName>style.visibility</p:attrName>
                                        </p:attrNameLst>
                                      </p:cBhvr>
                                      <p:to>
                                        <p:strVal val="visible"/>
                                      </p:to>
                                    </p:set>
                                    <p:animEffect transition="in" filter="circle(in)">
                                      <p:cBhvr>
                                        <p:cTn id="23" dur="1500"/>
                                        <p:tgtEl>
                                          <p:spTgt spid="3079"/>
                                        </p:tgtEl>
                                      </p:cBhvr>
                                    </p:animEffect>
                                  </p:childTnLst>
                                </p:cTn>
                              </p:par>
                            </p:childTnLst>
                          </p:cTn>
                        </p:par>
                        <p:par>
                          <p:cTn id="24" fill="hold">
                            <p:stCondLst>
                              <p:cond delay="8000"/>
                            </p:stCondLst>
                            <p:childTnLst>
                              <p:par>
                                <p:cTn id="25" presetID="6" presetClass="entr" presetSubtype="16" fill="hold" nodeType="after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circle(in)">
                                      <p:cBhvr>
                                        <p:cTn id="27" dur="1500"/>
                                        <p:tgtEl>
                                          <p:spTgt spid="3080"/>
                                        </p:tgtEl>
                                      </p:cBhvr>
                                    </p:animEffect>
                                  </p:childTnLst>
                                </p:cTn>
                              </p:par>
                            </p:childTnLst>
                          </p:cTn>
                        </p:par>
                        <p:par>
                          <p:cTn id="28" fill="hold">
                            <p:stCondLst>
                              <p:cond delay="9500"/>
                            </p:stCondLst>
                            <p:childTnLst>
                              <p:par>
                                <p:cTn id="29" presetID="6" presetClass="entr" presetSubtype="16" fill="hold" nodeType="afterEffect">
                                  <p:stCondLst>
                                    <p:cond delay="0"/>
                                  </p:stCondLst>
                                  <p:childTnLst>
                                    <p:set>
                                      <p:cBhvr>
                                        <p:cTn id="30" dur="1" fill="hold">
                                          <p:stCondLst>
                                            <p:cond delay="0"/>
                                          </p:stCondLst>
                                        </p:cTn>
                                        <p:tgtEl>
                                          <p:spTgt spid="3081"/>
                                        </p:tgtEl>
                                        <p:attrNameLst>
                                          <p:attrName>style.visibility</p:attrName>
                                        </p:attrNameLst>
                                      </p:cBhvr>
                                      <p:to>
                                        <p:strVal val="visible"/>
                                      </p:to>
                                    </p:set>
                                    <p:animEffect transition="in" filter="circle(in)">
                                      <p:cBhvr>
                                        <p:cTn id="31" dur="1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470047" cy="864096"/>
          </a:xfrm>
        </p:spPr>
        <p:style>
          <a:lnRef idx="1">
            <a:schemeClr val="accent5"/>
          </a:lnRef>
          <a:fillRef idx="2">
            <a:schemeClr val="accent5"/>
          </a:fillRef>
          <a:effectRef idx="1">
            <a:schemeClr val="accent5"/>
          </a:effectRef>
          <a:fontRef idx="minor">
            <a:schemeClr val="dk1"/>
          </a:fontRef>
        </p:style>
        <p:txBody>
          <a:bodyPr>
            <a:normAutofit/>
          </a:bodyPr>
          <a:lstStyle/>
          <a:p>
            <a:r>
              <a:rPr lang="tr-TR" sz="3200" dirty="0" err="1" smtClean="0"/>
              <a:t>Adalimumab</a:t>
            </a:r>
            <a:endParaRPr lang="tr-TR" sz="3200" dirty="0"/>
          </a:p>
        </p:txBody>
      </p:sp>
      <p:sp>
        <p:nvSpPr>
          <p:cNvPr id="3" name="İçerik Yer Tutucusu 2"/>
          <p:cNvSpPr>
            <a:spLocks noGrp="1"/>
          </p:cNvSpPr>
          <p:nvPr>
            <p:ph idx="1"/>
          </p:nvPr>
        </p:nvSpPr>
        <p:spPr>
          <a:xfrm>
            <a:off x="3131840" y="2780928"/>
            <a:ext cx="5554960" cy="3312368"/>
          </a:xfrm>
        </p:spPr>
        <p:txBody>
          <a:bodyPr>
            <a:normAutofit/>
          </a:bodyPr>
          <a:lstStyle/>
          <a:p>
            <a:r>
              <a:rPr lang="tr-TR" dirty="0" smtClean="0"/>
              <a:t>MTX ile kombinasyon güvenli</a:t>
            </a:r>
          </a:p>
          <a:p>
            <a:r>
              <a:rPr lang="tr-TR" dirty="0" smtClean="0"/>
              <a:t>Etkinliği artıyor</a:t>
            </a:r>
          </a:p>
          <a:p>
            <a:r>
              <a:rPr lang="tr-TR" dirty="0" smtClean="0"/>
              <a:t>%16 olguda anti- </a:t>
            </a:r>
            <a:r>
              <a:rPr lang="tr-TR" dirty="0" err="1" smtClean="0"/>
              <a:t>adalimumab</a:t>
            </a:r>
            <a:r>
              <a:rPr lang="tr-TR" dirty="0" smtClean="0"/>
              <a:t> antikor gelişimi </a:t>
            </a:r>
            <a:r>
              <a:rPr lang="tr-TR" dirty="0"/>
              <a:t>(</a:t>
            </a:r>
            <a:r>
              <a:rPr lang="tr-TR" dirty="0" smtClean="0"/>
              <a:t>yan etki </a:t>
            </a:r>
            <a:r>
              <a:rPr lang="tr-TR" dirty="0" err="1" smtClean="0"/>
              <a:t>insidansını</a:t>
            </a:r>
            <a:r>
              <a:rPr lang="tr-TR" dirty="0" smtClean="0"/>
              <a:t> etkilemiyor)</a:t>
            </a:r>
          </a:p>
          <a:p>
            <a:endParaRPr lang="tr-TR" dirty="0"/>
          </a:p>
        </p:txBody>
      </p:sp>
      <p:sp>
        <p:nvSpPr>
          <p:cNvPr id="7" name="Metin Yer Tutucusu 6"/>
          <p:cNvSpPr>
            <a:spLocks noGrp="1"/>
          </p:cNvSpPr>
          <p:nvPr>
            <p:ph type="body" sz="half" idx="2"/>
          </p:nvPr>
        </p:nvSpPr>
        <p:spPr>
          <a:xfrm>
            <a:off x="457201" y="2780928"/>
            <a:ext cx="3008313" cy="3345236"/>
          </a:xfrm>
        </p:spPr>
        <p:txBody>
          <a:bodyPr>
            <a:normAutofit/>
          </a:bodyPr>
          <a:lstStyle/>
          <a:p>
            <a:r>
              <a:rPr lang="tr-TR" sz="2000" dirty="0" smtClean="0"/>
              <a:t>TNF-</a:t>
            </a:r>
            <a:r>
              <a:rPr lang="el-GR" sz="2000" dirty="0" smtClean="0"/>
              <a:t>α</a:t>
            </a:r>
            <a:r>
              <a:rPr lang="tr-TR" sz="2000" dirty="0" smtClean="0"/>
              <a:t> karşı insan </a:t>
            </a:r>
            <a:r>
              <a:rPr lang="tr-TR" sz="2000" dirty="0" err="1" smtClean="0"/>
              <a:t>monoklonal</a:t>
            </a:r>
            <a:r>
              <a:rPr lang="tr-TR" sz="2000" dirty="0" smtClean="0"/>
              <a:t> antikoru</a:t>
            </a:r>
          </a:p>
          <a:p>
            <a:r>
              <a:rPr lang="tr-TR" sz="2000" dirty="0" smtClean="0"/>
              <a:t>2 haftada bir </a:t>
            </a:r>
            <a:r>
              <a:rPr lang="tr-TR" sz="2000" dirty="0" err="1" smtClean="0"/>
              <a:t>uygulanım</a:t>
            </a:r>
            <a:endParaRPr lang="tr-TR" sz="2000" dirty="0" smtClean="0"/>
          </a:p>
          <a:p>
            <a:r>
              <a:rPr lang="tr-TR" sz="2000" dirty="0" err="1" smtClean="0"/>
              <a:t>Subkutan</a:t>
            </a:r>
            <a:endParaRPr lang="tr-TR" sz="2000" dirty="0" smtClean="0"/>
          </a:p>
          <a:p>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22149100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037999" cy="864096"/>
          </a:xfrm>
        </p:spPr>
        <p:style>
          <a:lnRef idx="1">
            <a:schemeClr val="accent5"/>
          </a:lnRef>
          <a:fillRef idx="2">
            <a:schemeClr val="accent5"/>
          </a:fillRef>
          <a:effectRef idx="1">
            <a:schemeClr val="accent5"/>
          </a:effectRef>
          <a:fontRef idx="minor">
            <a:schemeClr val="dk1"/>
          </a:fontRef>
        </p:style>
        <p:txBody>
          <a:bodyPr>
            <a:normAutofit/>
          </a:bodyPr>
          <a:lstStyle/>
          <a:p>
            <a:r>
              <a:rPr lang="tr-TR" sz="3200" dirty="0" smtClean="0"/>
              <a:t>IL karşıtları</a:t>
            </a:r>
            <a:endParaRPr lang="tr-TR" sz="3200" dirty="0"/>
          </a:p>
        </p:txBody>
      </p:sp>
      <p:sp>
        <p:nvSpPr>
          <p:cNvPr id="3" name="İçerik Yer Tutucusu 2"/>
          <p:cNvSpPr>
            <a:spLocks noGrp="1"/>
          </p:cNvSpPr>
          <p:nvPr>
            <p:ph idx="1"/>
          </p:nvPr>
        </p:nvSpPr>
        <p:spPr>
          <a:xfrm>
            <a:off x="457200" y="2780928"/>
            <a:ext cx="6347048" cy="3312368"/>
          </a:xfrm>
        </p:spPr>
        <p:txBody>
          <a:bodyPr>
            <a:normAutofit/>
          </a:bodyPr>
          <a:lstStyle/>
          <a:p>
            <a:r>
              <a:rPr lang="tr-TR" sz="3600" b="1" dirty="0" smtClean="0"/>
              <a:t>IL-1 Karşıtları</a:t>
            </a:r>
          </a:p>
          <a:p>
            <a:pPr lvl="1"/>
            <a:r>
              <a:rPr lang="tr-TR" dirty="0" err="1" smtClean="0"/>
              <a:t>Anakinra</a:t>
            </a:r>
            <a:endParaRPr lang="tr-TR" dirty="0" smtClean="0"/>
          </a:p>
          <a:p>
            <a:pPr lvl="1"/>
            <a:r>
              <a:rPr lang="tr-TR" dirty="0" err="1" smtClean="0"/>
              <a:t>Canakunimab</a:t>
            </a:r>
            <a:endParaRPr lang="tr-TR" dirty="0" smtClean="0"/>
          </a:p>
          <a:p>
            <a:pPr marL="514345" indent="-457200"/>
            <a:r>
              <a:rPr lang="tr-TR" sz="3600" b="1" dirty="0" smtClean="0"/>
              <a:t>IL-6 Karşıtları</a:t>
            </a:r>
          </a:p>
          <a:p>
            <a:pPr marL="914353" lvl="1" indent="-457200"/>
            <a:r>
              <a:rPr lang="tr-TR" dirty="0" err="1" smtClean="0"/>
              <a:t>Tocilizumab</a:t>
            </a:r>
            <a:endParaRPr lang="tr-TR" dirty="0" smtClean="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29076247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470047" cy="864096"/>
          </a:xfrm>
        </p:spPr>
        <p:style>
          <a:lnRef idx="1">
            <a:schemeClr val="accent5"/>
          </a:lnRef>
          <a:fillRef idx="2">
            <a:schemeClr val="accent5"/>
          </a:fillRef>
          <a:effectRef idx="1">
            <a:schemeClr val="accent5"/>
          </a:effectRef>
          <a:fontRef idx="minor">
            <a:schemeClr val="dk1"/>
          </a:fontRef>
        </p:style>
        <p:txBody>
          <a:bodyPr>
            <a:normAutofit/>
          </a:bodyPr>
          <a:lstStyle/>
          <a:p>
            <a:r>
              <a:rPr lang="tr-TR" sz="3200" dirty="0" err="1" smtClean="0"/>
              <a:t>Anakinra</a:t>
            </a:r>
            <a:endParaRPr lang="tr-TR" sz="3200" dirty="0"/>
          </a:p>
        </p:txBody>
      </p:sp>
      <p:sp>
        <p:nvSpPr>
          <p:cNvPr id="3" name="İçerik Yer Tutucusu 2"/>
          <p:cNvSpPr>
            <a:spLocks noGrp="1"/>
          </p:cNvSpPr>
          <p:nvPr>
            <p:ph idx="1"/>
          </p:nvPr>
        </p:nvSpPr>
        <p:spPr>
          <a:xfrm>
            <a:off x="3563888" y="2060848"/>
            <a:ext cx="5328592" cy="4608512"/>
          </a:xfrm>
        </p:spPr>
        <p:txBody>
          <a:bodyPr>
            <a:normAutofit/>
          </a:bodyPr>
          <a:lstStyle/>
          <a:p>
            <a:r>
              <a:rPr lang="tr-TR" dirty="0" smtClean="0"/>
              <a:t>Sistemik JIA</a:t>
            </a:r>
          </a:p>
          <a:p>
            <a:r>
              <a:rPr lang="tr-TR" dirty="0" smtClean="0"/>
              <a:t>CAPS</a:t>
            </a:r>
          </a:p>
          <a:p>
            <a:r>
              <a:rPr lang="tr-TR" dirty="0" smtClean="0"/>
              <a:t>DIRA </a:t>
            </a:r>
          </a:p>
          <a:p>
            <a:r>
              <a:rPr lang="tr-TR" dirty="0" err="1" smtClean="0"/>
              <a:t>Kolşisine</a:t>
            </a:r>
            <a:r>
              <a:rPr lang="tr-TR" dirty="0" smtClean="0"/>
              <a:t> yanıtsız AAA</a:t>
            </a:r>
          </a:p>
          <a:p>
            <a:r>
              <a:rPr lang="tr-TR" dirty="0" err="1" smtClean="0"/>
              <a:t>MTX+Anakinra</a:t>
            </a:r>
            <a:r>
              <a:rPr lang="tr-TR" dirty="0" smtClean="0"/>
              <a:t> güvenli</a:t>
            </a:r>
          </a:p>
          <a:p>
            <a:r>
              <a:rPr lang="tr-TR" dirty="0" smtClean="0"/>
              <a:t>Erişkin RA kullanılmış</a:t>
            </a:r>
          </a:p>
          <a:p>
            <a:r>
              <a:rPr lang="tr-TR" dirty="0" err="1" smtClean="0"/>
              <a:t>Etanercept</a:t>
            </a:r>
            <a:r>
              <a:rPr lang="tr-TR" dirty="0" smtClean="0"/>
              <a:t> + </a:t>
            </a:r>
            <a:r>
              <a:rPr lang="tr-TR" dirty="0" err="1" smtClean="0"/>
              <a:t>Anakinra</a:t>
            </a:r>
            <a:r>
              <a:rPr lang="tr-TR" dirty="0" smtClean="0"/>
              <a:t> ek bir yararı yok</a:t>
            </a:r>
            <a:endParaRPr lang="tr-TR" dirty="0"/>
          </a:p>
        </p:txBody>
      </p:sp>
      <p:sp>
        <p:nvSpPr>
          <p:cNvPr id="7" name="Metin Yer Tutucusu 6"/>
          <p:cNvSpPr>
            <a:spLocks noGrp="1"/>
          </p:cNvSpPr>
          <p:nvPr>
            <p:ph type="body" sz="half" idx="2"/>
          </p:nvPr>
        </p:nvSpPr>
        <p:spPr>
          <a:xfrm>
            <a:off x="457201" y="2780928"/>
            <a:ext cx="3008313" cy="3345236"/>
          </a:xfrm>
        </p:spPr>
        <p:txBody>
          <a:bodyPr>
            <a:normAutofit/>
          </a:bodyPr>
          <a:lstStyle/>
          <a:p>
            <a:r>
              <a:rPr lang="tr-TR" sz="2000" dirty="0" smtClean="0"/>
              <a:t>IL-1 reseptör antagonisti</a:t>
            </a:r>
          </a:p>
          <a:p>
            <a:r>
              <a:rPr lang="tr-TR" sz="2000" dirty="0" smtClean="0"/>
              <a:t>Kısa yarılanma ömürlü</a:t>
            </a:r>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
        <p:nvSpPr>
          <p:cNvPr id="4" name="Sağ Ayraç 3"/>
          <p:cNvSpPr/>
          <p:nvPr/>
        </p:nvSpPr>
        <p:spPr>
          <a:xfrm>
            <a:off x="6217001" y="2030044"/>
            <a:ext cx="432048" cy="1542972"/>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tr-TR"/>
          </a:p>
        </p:txBody>
      </p:sp>
      <p:sp>
        <p:nvSpPr>
          <p:cNvPr id="6" name="Metin kutusu 5"/>
          <p:cNvSpPr txBox="1"/>
          <p:nvPr/>
        </p:nvSpPr>
        <p:spPr>
          <a:xfrm>
            <a:off x="6649049" y="2616864"/>
            <a:ext cx="1556132" cy="369332"/>
          </a:xfrm>
          <a:prstGeom prst="rect">
            <a:avLst/>
          </a:prstGeom>
          <a:noFill/>
        </p:spPr>
        <p:txBody>
          <a:bodyPr wrap="none" rtlCol="0">
            <a:spAutoFit/>
          </a:bodyPr>
          <a:lstStyle/>
          <a:p>
            <a:r>
              <a:rPr lang="tr-TR" dirty="0" smtClean="0"/>
              <a:t>Dramatik yanıt</a:t>
            </a:r>
            <a:endParaRPr lang="tr-TR" dirty="0"/>
          </a:p>
        </p:txBody>
      </p:sp>
    </p:spTree>
    <p:extLst>
      <p:ext uri="{BB962C8B-B14F-4D97-AF65-F5344CB8AC3E}">
        <p14:creationId xmlns:p14="http://schemas.microsoft.com/office/powerpoint/2010/main" val="13482745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470047" cy="86409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tr-TR" sz="3200" dirty="0" err="1" smtClean="0"/>
              <a:t>Canakinumab</a:t>
            </a:r>
            <a:endParaRPr lang="tr-TR" sz="3200" dirty="0"/>
          </a:p>
        </p:txBody>
      </p:sp>
      <p:sp>
        <p:nvSpPr>
          <p:cNvPr id="3" name="İçerik Yer Tutucusu 2"/>
          <p:cNvSpPr>
            <a:spLocks noGrp="1"/>
          </p:cNvSpPr>
          <p:nvPr>
            <p:ph idx="1"/>
          </p:nvPr>
        </p:nvSpPr>
        <p:spPr>
          <a:xfrm>
            <a:off x="3563888" y="2060848"/>
            <a:ext cx="5328592" cy="3888432"/>
          </a:xfrm>
        </p:spPr>
        <p:txBody>
          <a:bodyPr>
            <a:normAutofit/>
          </a:bodyPr>
          <a:lstStyle/>
          <a:p>
            <a:r>
              <a:rPr lang="tr-TR" dirty="0" smtClean="0"/>
              <a:t>CAPS</a:t>
            </a:r>
          </a:p>
          <a:p>
            <a:r>
              <a:rPr lang="tr-TR" dirty="0" smtClean="0"/>
              <a:t>Sistemik JIA</a:t>
            </a:r>
          </a:p>
          <a:p>
            <a:r>
              <a:rPr lang="tr-TR" dirty="0" err="1" smtClean="0"/>
              <a:t>Kolşisine</a:t>
            </a:r>
            <a:r>
              <a:rPr lang="tr-TR" dirty="0" smtClean="0"/>
              <a:t> yanıtsız AAA</a:t>
            </a:r>
            <a:endParaRPr lang="tr-TR" dirty="0"/>
          </a:p>
        </p:txBody>
      </p:sp>
      <p:sp>
        <p:nvSpPr>
          <p:cNvPr id="7" name="Metin Yer Tutucusu 6"/>
          <p:cNvSpPr>
            <a:spLocks noGrp="1"/>
          </p:cNvSpPr>
          <p:nvPr>
            <p:ph type="body" sz="half" idx="2"/>
          </p:nvPr>
        </p:nvSpPr>
        <p:spPr>
          <a:xfrm>
            <a:off x="457201" y="2780928"/>
            <a:ext cx="3008313" cy="3345236"/>
          </a:xfrm>
        </p:spPr>
        <p:txBody>
          <a:bodyPr>
            <a:normAutofit/>
          </a:bodyPr>
          <a:lstStyle/>
          <a:p>
            <a:r>
              <a:rPr lang="tr-TR" sz="2000" dirty="0" smtClean="0"/>
              <a:t>İnsan </a:t>
            </a:r>
            <a:r>
              <a:rPr lang="tr-TR" sz="2000" dirty="0"/>
              <a:t>IgG1</a:t>
            </a:r>
            <a:r>
              <a:rPr lang="el-GR" sz="2000" dirty="0" smtClean="0"/>
              <a:t>κ</a:t>
            </a:r>
            <a:r>
              <a:rPr lang="tr-TR" sz="2000" dirty="0" smtClean="0"/>
              <a:t> </a:t>
            </a:r>
            <a:r>
              <a:rPr lang="tr-TR" sz="2000" dirty="0" err="1" smtClean="0"/>
              <a:t>monoklonal</a:t>
            </a:r>
            <a:r>
              <a:rPr lang="tr-TR" sz="2000" dirty="0" smtClean="0"/>
              <a:t> antikoru</a:t>
            </a:r>
          </a:p>
          <a:p>
            <a:r>
              <a:rPr lang="tr-TR" sz="2000" dirty="0" smtClean="0"/>
              <a:t>IL-1’in </a:t>
            </a:r>
            <a:r>
              <a:rPr lang="tr-TR" sz="2000" dirty="0" err="1" smtClean="0"/>
              <a:t>izoformu</a:t>
            </a:r>
            <a:r>
              <a:rPr lang="tr-TR" sz="2000" dirty="0" smtClean="0"/>
              <a:t> gibi davranıp molekülün etkinliğini azaltır</a:t>
            </a:r>
          </a:p>
          <a:p>
            <a:r>
              <a:rPr lang="tr-TR" sz="2000" dirty="0" smtClean="0"/>
              <a:t>8 haftada bir uygulamaya varan zaman aralığı var</a:t>
            </a:r>
          </a:p>
          <a:p>
            <a:r>
              <a:rPr lang="tr-TR" sz="2000" dirty="0" smtClean="0"/>
              <a:t>Sistemik JIA 4 haftada bir</a:t>
            </a:r>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30660593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5769" y="1412776"/>
            <a:ext cx="2470047" cy="864096"/>
          </a:xfrm>
        </p:spPr>
        <p:style>
          <a:lnRef idx="1">
            <a:schemeClr val="accent5"/>
          </a:lnRef>
          <a:fillRef idx="2">
            <a:schemeClr val="accent5"/>
          </a:fillRef>
          <a:effectRef idx="1">
            <a:schemeClr val="accent5"/>
          </a:effectRef>
          <a:fontRef idx="minor">
            <a:schemeClr val="dk1"/>
          </a:fontRef>
        </p:style>
        <p:txBody>
          <a:bodyPr>
            <a:normAutofit/>
          </a:bodyPr>
          <a:lstStyle/>
          <a:p>
            <a:r>
              <a:rPr lang="tr-TR" sz="3200" dirty="0" err="1" smtClean="0"/>
              <a:t>Tocilizumab</a:t>
            </a:r>
            <a:endParaRPr lang="tr-TR" sz="3200" dirty="0"/>
          </a:p>
        </p:txBody>
      </p:sp>
      <p:sp>
        <p:nvSpPr>
          <p:cNvPr id="3" name="İçerik Yer Tutucusu 2"/>
          <p:cNvSpPr>
            <a:spLocks noGrp="1"/>
          </p:cNvSpPr>
          <p:nvPr>
            <p:ph idx="1"/>
          </p:nvPr>
        </p:nvSpPr>
        <p:spPr>
          <a:xfrm>
            <a:off x="3491880" y="2852936"/>
            <a:ext cx="5328592" cy="3888432"/>
          </a:xfrm>
        </p:spPr>
        <p:txBody>
          <a:bodyPr>
            <a:normAutofit/>
          </a:bodyPr>
          <a:lstStyle/>
          <a:p>
            <a:r>
              <a:rPr lang="tr-TR" dirty="0"/>
              <a:t>Özellikle sistemik </a:t>
            </a:r>
            <a:r>
              <a:rPr lang="tr-TR" dirty="0" err="1"/>
              <a:t>JIA’da</a:t>
            </a:r>
            <a:r>
              <a:rPr lang="tr-TR" dirty="0"/>
              <a:t> IL-6 </a:t>
            </a:r>
            <a:r>
              <a:rPr lang="tr-TR" dirty="0" smtClean="0"/>
              <a:t>önemli </a:t>
            </a:r>
            <a:r>
              <a:rPr lang="tr-TR" dirty="0"/>
              <a:t>bir potansiyel </a:t>
            </a:r>
            <a:r>
              <a:rPr lang="tr-TR" dirty="0" smtClean="0"/>
              <a:t>hedef</a:t>
            </a:r>
          </a:p>
          <a:p>
            <a:r>
              <a:rPr lang="tr-TR" dirty="0" smtClean="0"/>
              <a:t>Sistemik JIA da tek başına veya MTX ile etkili</a:t>
            </a:r>
            <a:endParaRPr lang="tr-TR" dirty="0"/>
          </a:p>
        </p:txBody>
      </p:sp>
      <p:sp>
        <p:nvSpPr>
          <p:cNvPr id="7" name="Metin Yer Tutucusu 6"/>
          <p:cNvSpPr>
            <a:spLocks noGrp="1"/>
          </p:cNvSpPr>
          <p:nvPr>
            <p:ph type="body" sz="half" idx="2"/>
          </p:nvPr>
        </p:nvSpPr>
        <p:spPr>
          <a:xfrm>
            <a:off x="457201" y="2780928"/>
            <a:ext cx="3008313" cy="3345236"/>
          </a:xfrm>
        </p:spPr>
        <p:txBody>
          <a:bodyPr>
            <a:normAutofit/>
          </a:bodyPr>
          <a:lstStyle/>
          <a:p>
            <a:r>
              <a:rPr lang="tr-TR" sz="2000" dirty="0" err="1" smtClean="0"/>
              <a:t>Monoklonal</a:t>
            </a:r>
            <a:r>
              <a:rPr lang="tr-TR" sz="2000" dirty="0" smtClean="0"/>
              <a:t> IL-6 reseptör antikoru</a:t>
            </a:r>
            <a:endParaRPr lang="tr-TR" sz="2000" dirty="0"/>
          </a:p>
        </p:txBody>
      </p:sp>
      <p:sp>
        <p:nvSpPr>
          <p:cNvPr id="5" name="Başlık 1"/>
          <p:cNvSpPr txBox="1">
            <a:spLocks/>
          </p:cNvSpPr>
          <p:nvPr/>
        </p:nvSpPr>
        <p:spPr>
          <a:xfrm>
            <a:off x="457200" y="274638"/>
            <a:ext cx="8229600" cy="778098"/>
          </a:xfrm>
          <a:prstGeom prst="rect">
            <a:avLst/>
          </a:prstGeom>
        </p:spPr>
        <p:style>
          <a:lnRef idx="0">
            <a:schemeClr val="accent2"/>
          </a:lnRef>
          <a:fillRef idx="3">
            <a:schemeClr val="accent2"/>
          </a:fillRef>
          <a:effectRef idx="3">
            <a:schemeClr val="accent2"/>
          </a:effectRef>
          <a:fontRef idx="minor">
            <a:schemeClr val="lt1"/>
          </a:fontRef>
        </p:style>
        <p:txBody>
          <a:bodyPr vert="horz" lIns="91430" tIns="45715" rIns="91430" bIns="45715" rtlCol="0" anchor="ctr">
            <a:normAutofit/>
          </a:bodyPr>
          <a:lstStyle>
            <a:lvl1pPr algn="ctr" defTabSz="914305"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b="1" dirty="0" smtClean="0">
                <a:solidFill>
                  <a:prstClr val="white"/>
                </a:solidFill>
              </a:rPr>
              <a:t>BİYOLOJİK AJANLAR</a:t>
            </a:r>
            <a:endParaRPr lang="tr-TR" b="1" dirty="0">
              <a:solidFill>
                <a:prstClr val="white"/>
              </a:solidFill>
            </a:endParaRPr>
          </a:p>
        </p:txBody>
      </p:sp>
    </p:spTree>
    <p:extLst>
      <p:ext uri="{BB962C8B-B14F-4D97-AF65-F5344CB8AC3E}">
        <p14:creationId xmlns:p14="http://schemas.microsoft.com/office/powerpoint/2010/main" val="4518664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elcuk Yuksel\Desktop\intara artikü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71684"/>
            <a:ext cx="7204694" cy="540352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259632" y="476672"/>
            <a:ext cx="6174319" cy="646331"/>
          </a:xfrm>
          <a:prstGeom prst="rect">
            <a:avLst/>
          </a:prstGeom>
          <a:noFill/>
        </p:spPr>
        <p:txBody>
          <a:bodyPr wrap="none" rtlCol="0">
            <a:spAutoFit/>
          </a:bodyPr>
          <a:lstStyle/>
          <a:p>
            <a:r>
              <a:rPr lang="tr-TR" sz="3600" b="1" dirty="0" smtClean="0">
                <a:solidFill>
                  <a:srgbClr val="FF0000"/>
                </a:solidFill>
              </a:rPr>
              <a:t>Akılcı </a:t>
            </a:r>
            <a:r>
              <a:rPr lang="tr-TR" sz="3600" b="1" dirty="0" err="1" smtClean="0">
                <a:solidFill>
                  <a:srgbClr val="FF0000"/>
                </a:solidFill>
              </a:rPr>
              <a:t>İntra-artiküler</a:t>
            </a:r>
            <a:r>
              <a:rPr lang="tr-TR" sz="3600" b="1" dirty="0" smtClean="0">
                <a:solidFill>
                  <a:srgbClr val="FF0000"/>
                </a:solidFill>
              </a:rPr>
              <a:t> Enjeksiyon</a:t>
            </a:r>
            <a:endParaRPr lang="tr-TR" sz="3600" b="1" dirty="0">
              <a:solidFill>
                <a:srgbClr val="FF0000"/>
              </a:solidFill>
            </a:endParaRPr>
          </a:p>
        </p:txBody>
      </p:sp>
    </p:spTree>
    <p:extLst>
      <p:ext uri="{BB962C8B-B14F-4D97-AF65-F5344CB8AC3E}">
        <p14:creationId xmlns:p14="http://schemas.microsoft.com/office/powerpoint/2010/main" val="125701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274638"/>
            <a:ext cx="8229600" cy="922114"/>
          </a:xfrm>
          <a:ln>
            <a:noFill/>
          </a:ln>
        </p:spPr>
        <p:style>
          <a:lnRef idx="1">
            <a:schemeClr val="dk1"/>
          </a:lnRef>
          <a:fillRef idx="2">
            <a:schemeClr val="dk1"/>
          </a:fillRef>
          <a:effectRef idx="1">
            <a:schemeClr val="dk1"/>
          </a:effectRef>
          <a:fontRef idx="minor">
            <a:schemeClr val="dk1"/>
          </a:fontRef>
        </p:style>
        <p:txBody>
          <a:bodyPr/>
          <a:lstStyle/>
          <a:p>
            <a:r>
              <a:rPr lang="tr-TR" b="1" dirty="0" smtClean="0"/>
              <a:t>AİK - Sorumlu kimlikler</a:t>
            </a:r>
            <a:endParaRPr lang="en-US" b="1" dirty="0"/>
          </a:p>
        </p:txBody>
      </p:sp>
      <p:sp>
        <p:nvSpPr>
          <p:cNvPr id="6" name="İçerik Yer Tutucusu 5"/>
          <p:cNvSpPr>
            <a:spLocks noGrp="1"/>
          </p:cNvSpPr>
          <p:nvPr>
            <p:ph sz="half" idx="1"/>
          </p:nvPr>
        </p:nvSpPr>
        <p:spPr>
          <a:xfrm>
            <a:off x="457200" y="1600201"/>
            <a:ext cx="4762872" cy="4525963"/>
          </a:xfrm>
        </p:spPr>
        <p:txBody>
          <a:bodyPr>
            <a:normAutofit lnSpcReduction="10000"/>
          </a:bodyPr>
          <a:lstStyle/>
          <a:p>
            <a:r>
              <a:rPr lang="en-US" dirty="0" err="1" smtClean="0"/>
              <a:t>Hekim</a:t>
            </a:r>
            <a:endParaRPr lang="en-US" dirty="0" smtClean="0"/>
          </a:p>
          <a:p>
            <a:r>
              <a:rPr lang="en-US" dirty="0" err="1" smtClean="0"/>
              <a:t>Eczacı</a:t>
            </a:r>
            <a:r>
              <a:rPr lang="en-US" dirty="0" smtClean="0"/>
              <a:t> </a:t>
            </a:r>
          </a:p>
          <a:p>
            <a:r>
              <a:rPr lang="en-US" dirty="0" err="1" smtClean="0"/>
              <a:t>Hemşire</a:t>
            </a:r>
            <a:endParaRPr lang="en-US" dirty="0" smtClean="0"/>
          </a:p>
          <a:p>
            <a:r>
              <a:rPr lang="en-US" dirty="0" err="1" smtClean="0"/>
              <a:t>Diğer</a:t>
            </a:r>
            <a:r>
              <a:rPr lang="en-US" dirty="0" smtClean="0"/>
              <a:t> </a:t>
            </a:r>
            <a:r>
              <a:rPr lang="en-US" dirty="0" err="1" smtClean="0"/>
              <a:t>sağlık</a:t>
            </a:r>
            <a:r>
              <a:rPr lang="en-US" dirty="0" smtClean="0"/>
              <a:t> </a:t>
            </a:r>
            <a:r>
              <a:rPr lang="en-US" dirty="0" err="1" smtClean="0"/>
              <a:t>personeli</a:t>
            </a:r>
            <a:endParaRPr lang="en-US" dirty="0" smtClean="0"/>
          </a:p>
          <a:p>
            <a:r>
              <a:rPr lang="en-US" dirty="0" smtClean="0"/>
              <a:t>Hasta/ hasta </a:t>
            </a:r>
            <a:r>
              <a:rPr lang="en-US" dirty="0" err="1" smtClean="0"/>
              <a:t>yakını</a:t>
            </a:r>
            <a:endParaRPr lang="en-US" dirty="0" smtClean="0"/>
          </a:p>
          <a:p>
            <a:r>
              <a:rPr lang="en-US" dirty="0" err="1" smtClean="0"/>
              <a:t>Üretici</a:t>
            </a:r>
            <a:r>
              <a:rPr lang="tr-TR" dirty="0" smtClean="0"/>
              <a:t> firma</a:t>
            </a:r>
            <a:endParaRPr lang="en-US" dirty="0" smtClean="0"/>
          </a:p>
          <a:p>
            <a:r>
              <a:rPr lang="en-US" dirty="0" err="1" smtClean="0"/>
              <a:t>Düzenleyici</a:t>
            </a:r>
            <a:r>
              <a:rPr lang="en-US" dirty="0" smtClean="0"/>
              <a:t> </a:t>
            </a:r>
            <a:r>
              <a:rPr lang="tr-TR" dirty="0" err="1"/>
              <a:t>o</a:t>
            </a:r>
            <a:r>
              <a:rPr lang="en-US" dirty="0" err="1" smtClean="0"/>
              <a:t>torite</a:t>
            </a:r>
            <a:endParaRPr lang="tr-TR" dirty="0" smtClean="0"/>
          </a:p>
          <a:p>
            <a:r>
              <a:rPr lang="tr-TR" dirty="0" smtClean="0"/>
              <a:t>Meslek örgütleri</a:t>
            </a:r>
            <a:endParaRPr lang="en-US" dirty="0" smtClean="0"/>
          </a:p>
          <a:p>
            <a:r>
              <a:rPr lang="en-US" dirty="0" err="1" smtClean="0"/>
              <a:t>Diğer</a:t>
            </a:r>
            <a:r>
              <a:rPr lang="en-US" dirty="0" smtClean="0"/>
              <a:t> (</a:t>
            </a:r>
            <a:r>
              <a:rPr lang="en-US" dirty="0" err="1" smtClean="0"/>
              <a:t>Medya</a:t>
            </a:r>
            <a:r>
              <a:rPr lang="en-US" dirty="0" smtClean="0"/>
              <a:t>, </a:t>
            </a:r>
            <a:r>
              <a:rPr lang="en-US" dirty="0" err="1" smtClean="0"/>
              <a:t>Akademi</a:t>
            </a:r>
            <a:r>
              <a:rPr lang="en-US" dirty="0" smtClean="0"/>
              <a:t> vb.)</a:t>
            </a:r>
          </a:p>
          <a:p>
            <a:endParaRPr lang="en-US" dirty="0" smtClean="0"/>
          </a:p>
          <a:p>
            <a:endParaRPr lang="en-US" dirty="0"/>
          </a:p>
        </p:txBody>
      </p:sp>
      <p:sp>
        <p:nvSpPr>
          <p:cNvPr id="8" name="Dikdörtgen 7"/>
          <p:cNvSpPr/>
          <p:nvPr/>
        </p:nvSpPr>
        <p:spPr>
          <a:xfrm>
            <a:off x="6084169" y="6237312"/>
            <a:ext cx="2727991" cy="369332"/>
          </a:xfrm>
          <a:prstGeom prst="rect">
            <a:avLst/>
          </a:prstGeom>
        </p:spPr>
        <p:txBody>
          <a:bodyPr wrap="none" lIns="91430" tIns="45715" rIns="91430" bIns="45715">
            <a:spAutoFit/>
          </a:bodyPr>
          <a:lstStyle/>
          <a:p>
            <a:r>
              <a:rPr lang="en-US" dirty="0" smtClean="0"/>
              <a:t>http://www.akilciilac.gov.tr</a:t>
            </a:r>
            <a:endParaRPr lang="en-US"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1"/>
            <a:ext cx="2376264"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29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274638"/>
            <a:ext cx="8229600" cy="922114"/>
          </a:xfrm>
          <a:ln>
            <a:noFill/>
          </a:ln>
        </p:spPr>
        <p:style>
          <a:lnRef idx="1">
            <a:schemeClr val="dk1"/>
          </a:lnRef>
          <a:fillRef idx="2">
            <a:schemeClr val="dk1"/>
          </a:fillRef>
          <a:effectRef idx="1">
            <a:schemeClr val="dk1"/>
          </a:effectRef>
          <a:fontRef idx="minor">
            <a:schemeClr val="dk1"/>
          </a:fontRef>
        </p:style>
        <p:txBody>
          <a:bodyPr/>
          <a:lstStyle/>
          <a:p>
            <a:r>
              <a:rPr lang="tr-TR" b="1" dirty="0" smtClean="0"/>
              <a:t>Hekimin görevleri</a:t>
            </a:r>
            <a:endParaRPr lang="en-US" b="1" dirty="0"/>
          </a:p>
        </p:txBody>
      </p:sp>
      <p:sp>
        <p:nvSpPr>
          <p:cNvPr id="6" name="İçerik Yer Tutucusu 5"/>
          <p:cNvSpPr>
            <a:spLocks noGrp="1"/>
          </p:cNvSpPr>
          <p:nvPr>
            <p:ph sz="half" idx="1"/>
          </p:nvPr>
        </p:nvSpPr>
        <p:spPr>
          <a:xfrm>
            <a:off x="312863" y="1863865"/>
            <a:ext cx="8517975" cy="4392488"/>
          </a:xfrm>
        </p:spPr>
        <p:txBody>
          <a:bodyPr>
            <a:normAutofit fontScale="92500" lnSpcReduction="10000"/>
          </a:bodyPr>
          <a:lstStyle/>
          <a:p>
            <a:pPr>
              <a:lnSpc>
                <a:spcPct val="150000"/>
              </a:lnSpc>
            </a:pPr>
            <a:r>
              <a:rPr lang="tr-TR" sz="3000" dirty="0"/>
              <a:t>G</a:t>
            </a:r>
            <a:r>
              <a:rPr lang="en-US" sz="3000" dirty="0" err="1"/>
              <a:t>üncel</a:t>
            </a:r>
            <a:r>
              <a:rPr lang="en-US" sz="3000" dirty="0"/>
              <a:t> </a:t>
            </a:r>
            <a:r>
              <a:rPr lang="en-US" sz="3000" dirty="0" err="1"/>
              <a:t>tanı</a:t>
            </a:r>
            <a:r>
              <a:rPr lang="en-US" sz="3000" dirty="0"/>
              <a:t> </a:t>
            </a:r>
            <a:r>
              <a:rPr lang="en-US" sz="3000" dirty="0" err="1"/>
              <a:t>ve</a:t>
            </a:r>
            <a:r>
              <a:rPr lang="en-US" sz="3000" dirty="0"/>
              <a:t> </a:t>
            </a:r>
            <a:r>
              <a:rPr lang="en-US" sz="3000" dirty="0" err="1"/>
              <a:t>tedavi</a:t>
            </a:r>
            <a:r>
              <a:rPr lang="en-US" sz="3000" dirty="0"/>
              <a:t> </a:t>
            </a:r>
            <a:r>
              <a:rPr lang="tr-TR" sz="3000" dirty="0"/>
              <a:t>rehberleri</a:t>
            </a:r>
            <a:r>
              <a:rPr lang="en-US" sz="3000" dirty="0"/>
              <a:t> </a:t>
            </a:r>
            <a:r>
              <a:rPr lang="en-US" sz="3000" dirty="0" err="1"/>
              <a:t>esas</a:t>
            </a:r>
            <a:r>
              <a:rPr lang="en-US" sz="3000" dirty="0"/>
              <a:t> al</a:t>
            </a:r>
            <a:r>
              <a:rPr lang="tr-TR" sz="3000" dirty="0"/>
              <a:t>arak</a:t>
            </a:r>
            <a:endParaRPr lang="en-US" sz="3000" dirty="0"/>
          </a:p>
          <a:p>
            <a:pPr lvl="1">
              <a:lnSpc>
                <a:spcPct val="150000"/>
              </a:lnSpc>
              <a:buFont typeface="Arial" panose="020B0604020202020204" pitchFamily="34" charset="0"/>
              <a:buChar char="•"/>
            </a:pPr>
            <a:r>
              <a:rPr lang="tr-TR" dirty="0" smtClean="0"/>
              <a:t>D</a:t>
            </a:r>
            <a:r>
              <a:rPr lang="en-US" dirty="0" err="1" smtClean="0"/>
              <a:t>oğru</a:t>
            </a:r>
            <a:r>
              <a:rPr lang="en-US" dirty="0" smtClean="0"/>
              <a:t> </a:t>
            </a:r>
            <a:r>
              <a:rPr lang="en-US" dirty="0" err="1" smtClean="0"/>
              <a:t>tanı</a:t>
            </a:r>
            <a:r>
              <a:rPr lang="tr-TR" dirty="0" err="1" smtClean="0"/>
              <a:t>nın</a:t>
            </a:r>
            <a:r>
              <a:rPr lang="tr-TR" dirty="0" smtClean="0"/>
              <a:t> konmasını sağlamak</a:t>
            </a:r>
            <a:endParaRPr lang="en-US" dirty="0" smtClean="0"/>
          </a:p>
          <a:p>
            <a:pPr lvl="1">
              <a:lnSpc>
                <a:spcPct val="150000"/>
              </a:lnSpc>
              <a:buFont typeface="Arial" panose="020B0604020202020204" pitchFamily="34" charset="0"/>
              <a:buChar char="•"/>
            </a:pPr>
            <a:r>
              <a:rPr lang="tr-TR" dirty="0" smtClean="0"/>
              <a:t>En </a:t>
            </a:r>
            <a:r>
              <a:rPr lang="en-US" dirty="0" err="1" smtClean="0"/>
              <a:t>etkili</a:t>
            </a:r>
            <a:r>
              <a:rPr lang="en-US" dirty="0" smtClean="0"/>
              <a:t> </a:t>
            </a:r>
            <a:r>
              <a:rPr lang="en-US" dirty="0" err="1" smtClean="0"/>
              <a:t>ve</a:t>
            </a:r>
            <a:r>
              <a:rPr lang="en-US" dirty="0" smtClean="0"/>
              <a:t> </a:t>
            </a:r>
            <a:r>
              <a:rPr lang="en-US" dirty="0" err="1" smtClean="0"/>
              <a:t>güvenilir</a:t>
            </a:r>
            <a:r>
              <a:rPr lang="en-US" dirty="0" smtClean="0"/>
              <a:t> </a:t>
            </a:r>
            <a:r>
              <a:rPr lang="en-US" dirty="0" err="1" smtClean="0"/>
              <a:t>tedavi</a:t>
            </a:r>
            <a:r>
              <a:rPr lang="tr-TR" dirty="0" err="1" smtClean="0"/>
              <a:t>yi</a:t>
            </a:r>
            <a:r>
              <a:rPr lang="en-US" dirty="0" smtClean="0"/>
              <a:t> </a:t>
            </a:r>
            <a:r>
              <a:rPr lang="en-US" dirty="0" err="1" smtClean="0"/>
              <a:t>tanımla</a:t>
            </a:r>
            <a:r>
              <a:rPr lang="tr-TR" dirty="0" err="1" smtClean="0"/>
              <a:t>ma</a:t>
            </a:r>
            <a:r>
              <a:rPr lang="tr-TR" dirty="0" smtClean="0"/>
              <a:t> ve planlamak</a:t>
            </a:r>
            <a:endParaRPr lang="en-US" dirty="0" smtClean="0"/>
          </a:p>
          <a:p>
            <a:pPr>
              <a:lnSpc>
                <a:spcPct val="150000"/>
              </a:lnSpc>
            </a:pPr>
            <a:r>
              <a:rPr lang="en-US" sz="3000" dirty="0" err="1"/>
              <a:t>Tedavinin</a:t>
            </a:r>
            <a:r>
              <a:rPr lang="en-US" sz="3000" dirty="0"/>
              <a:t>  </a:t>
            </a:r>
            <a:r>
              <a:rPr lang="en-US" sz="3000" dirty="0" err="1"/>
              <a:t>gerçekleşebilirliği</a:t>
            </a:r>
            <a:r>
              <a:rPr lang="tr-TR" sz="3000" dirty="0"/>
              <a:t> </a:t>
            </a:r>
            <a:r>
              <a:rPr lang="en-US" sz="3000" dirty="0" err="1"/>
              <a:t>ve</a:t>
            </a:r>
            <a:r>
              <a:rPr lang="en-US" sz="3000" dirty="0"/>
              <a:t>  </a:t>
            </a:r>
            <a:r>
              <a:rPr lang="en-US" sz="3000" dirty="0" err="1"/>
              <a:t>maliyeti</a:t>
            </a:r>
            <a:r>
              <a:rPr lang="tr-TR" sz="3000" dirty="0" err="1"/>
              <a:t>ni</a:t>
            </a:r>
            <a:r>
              <a:rPr lang="tr-TR" sz="3000" dirty="0"/>
              <a:t> </a:t>
            </a:r>
            <a:r>
              <a:rPr lang="en-US" sz="3000" dirty="0" err="1"/>
              <a:t>değerlendirme</a:t>
            </a:r>
            <a:r>
              <a:rPr lang="tr-TR" sz="3000" dirty="0"/>
              <a:t>k</a:t>
            </a:r>
          </a:p>
          <a:p>
            <a:pPr>
              <a:lnSpc>
                <a:spcPct val="150000"/>
              </a:lnSpc>
            </a:pPr>
            <a:r>
              <a:rPr lang="en-US" sz="3000" dirty="0"/>
              <a:t>Her </a:t>
            </a:r>
            <a:r>
              <a:rPr lang="en-US" sz="3000" dirty="0" err="1"/>
              <a:t>bir</a:t>
            </a:r>
            <a:r>
              <a:rPr lang="en-US" sz="3000" dirty="0"/>
              <a:t> </a:t>
            </a:r>
            <a:r>
              <a:rPr lang="en-US" sz="3000" dirty="0" err="1"/>
              <a:t>ilaç</a:t>
            </a:r>
            <a:r>
              <a:rPr lang="en-US" sz="3000" dirty="0"/>
              <a:t> </a:t>
            </a:r>
            <a:r>
              <a:rPr lang="en-US" sz="3000" dirty="0" err="1"/>
              <a:t>için</a:t>
            </a:r>
            <a:r>
              <a:rPr lang="en-US" sz="3000" dirty="0"/>
              <a:t> </a:t>
            </a:r>
            <a:r>
              <a:rPr lang="en-US" sz="3000" dirty="0" err="1"/>
              <a:t>uygun</a:t>
            </a:r>
            <a:r>
              <a:rPr lang="en-US" sz="3000" dirty="0"/>
              <a:t> </a:t>
            </a:r>
            <a:r>
              <a:rPr lang="en-US" sz="3000" dirty="0" err="1"/>
              <a:t>doz</a:t>
            </a:r>
            <a:r>
              <a:rPr lang="tr-TR" sz="3000" dirty="0"/>
              <a:t> </a:t>
            </a:r>
            <a:r>
              <a:rPr lang="en-US" sz="3000" dirty="0" err="1"/>
              <a:t>ve</a:t>
            </a:r>
            <a:r>
              <a:rPr lang="en-US" sz="3000" dirty="0"/>
              <a:t> </a:t>
            </a:r>
            <a:r>
              <a:rPr lang="en-US" sz="3000" dirty="0" err="1"/>
              <a:t>uygulama</a:t>
            </a:r>
            <a:r>
              <a:rPr lang="en-US" sz="3000" dirty="0"/>
              <a:t> </a:t>
            </a:r>
            <a:r>
              <a:rPr lang="en-US" sz="3000" dirty="0" err="1"/>
              <a:t>süresi</a:t>
            </a:r>
            <a:r>
              <a:rPr lang="tr-TR" sz="3000" dirty="0"/>
              <a:t> </a:t>
            </a:r>
            <a:r>
              <a:rPr lang="en-US" sz="3000" dirty="0" err="1"/>
              <a:t>belirle</a:t>
            </a:r>
            <a:r>
              <a:rPr lang="tr-TR" sz="3000" dirty="0" err="1"/>
              <a:t>mek</a:t>
            </a:r>
            <a:r>
              <a:rPr lang="tr-TR" sz="3000" dirty="0"/>
              <a:t> </a:t>
            </a:r>
            <a:r>
              <a:rPr lang="en-US" sz="3000" dirty="0"/>
              <a:t> </a:t>
            </a:r>
            <a:r>
              <a:rPr lang="en-US" sz="3000" dirty="0" err="1"/>
              <a:t>ve</a:t>
            </a:r>
            <a:r>
              <a:rPr lang="en-US" sz="3000" dirty="0"/>
              <a:t> </a:t>
            </a:r>
            <a:r>
              <a:rPr lang="en-US" sz="3000" dirty="0" err="1"/>
              <a:t>reçete</a:t>
            </a:r>
            <a:r>
              <a:rPr lang="tr-TR" sz="3000" dirty="0"/>
              <a:t> </a:t>
            </a:r>
            <a:r>
              <a:rPr lang="en-US" sz="3000" dirty="0" err="1"/>
              <a:t>yaz</a:t>
            </a:r>
            <a:r>
              <a:rPr lang="tr-TR" sz="3000" dirty="0" err="1"/>
              <a:t>mak</a:t>
            </a:r>
            <a:endParaRPr lang="en-US" sz="3000" dirty="0"/>
          </a:p>
          <a:p>
            <a:pPr marL="0" indent="0">
              <a:buNone/>
            </a:pPr>
            <a:endParaRPr lang="en-US" dirty="0" smtClean="0"/>
          </a:p>
          <a:p>
            <a:endParaRPr lang="en-US" dirty="0"/>
          </a:p>
        </p:txBody>
      </p:sp>
      <p:sp>
        <p:nvSpPr>
          <p:cNvPr id="8" name="Dikdörtgen 7"/>
          <p:cNvSpPr/>
          <p:nvPr/>
        </p:nvSpPr>
        <p:spPr>
          <a:xfrm>
            <a:off x="6084169" y="6237312"/>
            <a:ext cx="2727991" cy="369332"/>
          </a:xfrm>
          <a:prstGeom prst="rect">
            <a:avLst/>
          </a:prstGeom>
        </p:spPr>
        <p:txBody>
          <a:bodyPr wrap="none" lIns="91430" tIns="45715" rIns="91430" bIns="45715">
            <a:spAutoFit/>
          </a:bodyPr>
          <a:lstStyle/>
          <a:p>
            <a:r>
              <a:rPr lang="en-US" dirty="0" smtClean="0"/>
              <a:t>http://www.akilciilac.gov.tr</a:t>
            </a:r>
            <a:endParaRPr lang="en-US" dirty="0"/>
          </a:p>
        </p:txBody>
      </p:sp>
    </p:spTree>
    <p:extLst>
      <p:ext uri="{BB962C8B-B14F-4D97-AF65-F5344CB8AC3E}">
        <p14:creationId xmlns:p14="http://schemas.microsoft.com/office/powerpoint/2010/main" val="397359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3412</Words>
  <Application>Microsoft Office PowerPoint</Application>
  <PresentationFormat>Ekran Gösterisi (4:3)</PresentationFormat>
  <Paragraphs>781</Paragraphs>
  <Slides>75</Slides>
  <Notes>8</Notes>
  <HiddenSlides>0</HiddenSlides>
  <MMClips>0</MMClips>
  <ScaleCrop>false</ScaleCrop>
  <HeadingPairs>
    <vt:vector size="4" baseType="variant">
      <vt:variant>
        <vt:lpstr>Tema</vt:lpstr>
      </vt:variant>
      <vt:variant>
        <vt:i4>12</vt:i4>
      </vt:variant>
      <vt:variant>
        <vt:lpstr>Slayt Başlıkları</vt:lpstr>
      </vt:variant>
      <vt:variant>
        <vt:i4>75</vt:i4>
      </vt:variant>
    </vt:vector>
  </HeadingPairs>
  <TitlesOfParts>
    <vt:vector size="87" baseType="lpstr">
      <vt:lpstr>Ofis Teması</vt:lpstr>
      <vt:lpstr>Office Theme</vt:lpstr>
      <vt:lpstr>1_Ofis Teması</vt:lpstr>
      <vt:lpstr>2_Ofis Teması</vt:lpstr>
      <vt:lpstr>3_Ofis Teması</vt:lpstr>
      <vt:lpstr>4_Ofis Teması</vt:lpstr>
      <vt:lpstr>5_Ofis Teması</vt:lpstr>
      <vt:lpstr>6_Ofis Teması</vt:lpstr>
      <vt:lpstr>7_Ofis Teması</vt:lpstr>
      <vt:lpstr>8_Ofis Teması</vt:lpstr>
      <vt:lpstr>9_Ofis Teması</vt:lpstr>
      <vt:lpstr>10_Ofis Teması</vt:lpstr>
      <vt:lpstr>ÇOCUK ROMATOLOJİSİNDE AKILCI İLAÇ KULLANIMI</vt:lpstr>
      <vt:lpstr>PowerPoint Sunusu</vt:lpstr>
      <vt:lpstr>Akılcı ilaç kullanımı (AİK)</vt:lpstr>
      <vt:lpstr>PowerPoint Sunusu</vt:lpstr>
      <vt:lpstr>PowerPoint Sunusu</vt:lpstr>
      <vt:lpstr>PowerPoint Sunusu</vt:lpstr>
      <vt:lpstr>PowerPoint Sunusu</vt:lpstr>
      <vt:lpstr>AİK - Sorumlu kimlikler</vt:lpstr>
      <vt:lpstr>Hekimin görevleri</vt:lpstr>
      <vt:lpstr>Hekimin görevleri</vt:lpstr>
      <vt:lpstr>AİK- Aykırı Durumlar</vt:lpstr>
      <vt:lpstr>PowerPoint Sunusu</vt:lpstr>
      <vt:lpstr>Güncel Tanı ve Tedavi Rehberleri Kullanmak</vt:lpstr>
      <vt:lpstr>PowerPoint Sunusu</vt:lpstr>
      <vt:lpstr>PowerPoint Sunusu</vt:lpstr>
      <vt:lpstr>PowerPoint Sunusu</vt:lpstr>
      <vt:lpstr>PowerPoint Sunusu</vt:lpstr>
      <vt:lpstr>PowerPoint Sunusu</vt:lpstr>
      <vt:lpstr>PowerPoint Sunusu</vt:lpstr>
      <vt:lpstr>PowerPoint Sunusu</vt:lpstr>
      <vt:lpstr>PowerPoint Sunusu</vt:lpstr>
      <vt:lpstr>Non-Steroid Anti-İnflamatuar İlaçlar</vt:lpstr>
      <vt:lpstr>Non-Steroid Anti-İnflamatuar İlaçlar</vt:lpstr>
      <vt:lpstr>Non-Steroid Anti-İnflamatuar İlaçlar</vt:lpstr>
      <vt:lpstr>Non-Steroid Anti-İnflamatuar İlaçlar</vt:lpstr>
      <vt:lpstr>Non-Steroid Anti-İnflamatuar İlaçlar</vt:lpstr>
      <vt:lpstr>Non-Steroid Anti-İnflamatuar İlaçlar</vt:lpstr>
      <vt:lpstr>PowerPoint Sunusu</vt:lpstr>
      <vt:lpstr>Hastalık Modifiye Edici Anti-Romatizmal ilaçlar (DMARD)</vt:lpstr>
      <vt:lpstr>Hastalık Modifiye Edici Anti-Romatizmal ilaçlar (DMARD)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Sitotoksik, Antimetabolit ve İmmunmodülatör Ajanlar</vt:lpstr>
      <vt:lpstr>Sitotoksik, Antimetabolit ve İmmunmodülatör Ajanlar</vt:lpstr>
      <vt:lpstr>Sitotoksik, Antimetabolit ve İmmunmodülatör Ajanlar</vt:lpstr>
      <vt:lpstr>BİYOLOJİK AJANLAR</vt:lpstr>
      <vt:lpstr>PowerPoint Sunusu</vt:lpstr>
      <vt:lpstr>PowerPoint Sunusu</vt:lpstr>
      <vt:lpstr>PowerPoint Sunusu</vt:lpstr>
      <vt:lpstr>PowerPoint Sunusu</vt:lpstr>
      <vt:lpstr>IVIG  (INTRA-VENÖZ İMMUNGLOBULİN</vt:lpstr>
      <vt:lpstr>Abatacept</vt:lpstr>
      <vt:lpstr>Rituximab</vt:lpstr>
      <vt:lpstr>TNF inhibitörleri</vt:lpstr>
      <vt:lpstr>TNF inhibitörleri</vt:lpstr>
      <vt:lpstr>Etanercept</vt:lpstr>
      <vt:lpstr>İnfliximab</vt:lpstr>
      <vt:lpstr>Adalimumab</vt:lpstr>
      <vt:lpstr>IL karşıtları</vt:lpstr>
      <vt:lpstr>Anakinra</vt:lpstr>
      <vt:lpstr>Canakinumab</vt:lpstr>
      <vt:lpstr>Tocilizumab</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ROMATOLOJİSİNDE AKILCI İLAÇ KULLANIMI</dc:title>
  <dc:creator>Seçuk</dc:creator>
  <cp:lastModifiedBy>Selcuk Yuksel</cp:lastModifiedBy>
  <cp:revision>136</cp:revision>
  <dcterms:created xsi:type="dcterms:W3CDTF">2016-02-07T18:47:15Z</dcterms:created>
  <dcterms:modified xsi:type="dcterms:W3CDTF">2016-02-19T06:41:52Z</dcterms:modified>
</cp:coreProperties>
</file>